
<file path=[Content_Types].xml><?xml version="1.0" encoding="utf-8"?>
<Types xmlns="http://schemas.openxmlformats.org/package/2006/content-types">
  <Default Extension="xml" ContentType="application/xml"/>
  <Default Extension="jpeg" ContentType="image/jpeg"/>
  <Default Extension="tiff" ContentType="image/tiff"/>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92" r:id="rId3"/>
    <p:sldId id="364" r:id="rId4"/>
    <p:sldId id="266" r:id="rId5"/>
    <p:sldId id="267" r:id="rId6"/>
    <p:sldId id="265" r:id="rId7"/>
    <p:sldId id="259" r:id="rId8"/>
    <p:sldId id="269" r:id="rId9"/>
    <p:sldId id="288" r:id="rId10"/>
    <p:sldId id="289" r:id="rId11"/>
    <p:sldId id="290" r:id="rId12"/>
    <p:sldId id="274" r:id="rId13"/>
    <p:sldId id="275" r:id="rId14"/>
    <p:sldId id="365" r:id="rId15"/>
    <p:sldId id="368" r:id="rId16"/>
    <p:sldId id="369" r:id="rId17"/>
    <p:sldId id="370" r:id="rId18"/>
    <p:sldId id="371" r:id="rId19"/>
    <p:sldId id="372" r:id="rId20"/>
    <p:sldId id="373" r:id="rId21"/>
    <p:sldId id="291" r:id="rId22"/>
    <p:sldId id="302" r:id="rId23"/>
    <p:sldId id="362" r:id="rId24"/>
    <p:sldId id="363" r:id="rId25"/>
    <p:sldId id="361" r:id="rId2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68" autoAdjust="0"/>
    <p:restoredTop sz="64603" autoAdjust="0"/>
  </p:normalViewPr>
  <p:slideViewPr>
    <p:cSldViewPr>
      <p:cViewPr>
        <p:scale>
          <a:sx n="75" d="100"/>
          <a:sy n="75" d="100"/>
        </p:scale>
        <p:origin x="-1304" y="3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1C4D09BA-30B4-E440-8E44-EE64FEAB415F}" type="datetimeFigureOut">
              <a:rPr lang="en-US" smtClean="0"/>
              <a:pPr/>
              <a:t>10/21/14</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A22D765E-68FE-594A-9BA0-34A1C883B462}" type="slidenum">
              <a:rPr lang="en-US" smtClean="0"/>
              <a:pPr/>
              <a:t>‹#›</a:t>
            </a:fld>
            <a:endParaRPr lang="en-US"/>
          </a:p>
        </p:txBody>
      </p:sp>
    </p:spTree>
    <p:extLst>
      <p:ext uri="{BB962C8B-B14F-4D97-AF65-F5344CB8AC3E}">
        <p14:creationId xmlns:p14="http://schemas.microsoft.com/office/powerpoint/2010/main" val="91501848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1" Type="http://schemas.openxmlformats.org/officeDocument/2006/relationships/hyperlink" Target="http://www.chicagowilderness.org/what-we-do/climate-action/" TargetMode="External"/><Relationship Id="rId12" Type="http://schemas.openxmlformats.org/officeDocument/2006/relationships/hyperlink" Target="http://www.chicagowilderness.org/what-we-do/leave-no-child-inside/" TargetMode="External"/><Relationship Id="rId13" Type="http://schemas.openxmlformats.org/officeDocument/2006/relationships/hyperlink" Target="http://www.chicagowilderness.org/what-we-do/protecting-green-infrastructure/" TargetMode="External"/><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www.chicagowilderness.org/who-we-are/our-members/" TargetMode="External"/><Relationship Id="rId4" Type="http://schemas.openxmlformats.org/officeDocument/2006/relationships/hyperlink" Target="http://www.chicagowilderness.org/who-we-are/chicago-wilderness-map/" TargetMode="External"/><Relationship Id="rId5" Type="http://schemas.openxmlformats.org/officeDocument/2006/relationships/hyperlink" Target="http://www.chicagowilderness.org/go-outside/prairies/" TargetMode="External"/><Relationship Id="rId6" Type="http://schemas.openxmlformats.org/officeDocument/2006/relationships/hyperlink" Target="http://www.chicagowilderness.org/go-outside/woodlands/" TargetMode="External"/><Relationship Id="rId7" Type="http://schemas.openxmlformats.org/officeDocument/2006/relationships/hyperlink" Target="http://www.chicagowilderness.org/go-outside/waters/" TargetMode="External"/><Relationship Id="rId8" Type="http://schemas.openxmlformats.org/officeDocument/2006/relationships/hyperlink" Target="http://www.chicagowilderness.org/go-outside/wetlands/" TargetMode="External"/><Relationship Id="rId9" Type="http://schemas.openxmlformats.org/officeDocument/2006/relationships/hyperlink" Target="http://www.chicagowilderness.org/what-we-do/" TargetMode="External"/><Relationship Id="rId10" Type="http://schemas.openxmlformats.org/officeDocument/2006/relationships/hyperlink" Target="http://www.chicagowilderness.org/what-we-do/restoring-nature-to-health/"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baseline="0" smtClean="0">
                <a:solidFill>
                  <a:schemeClr val="tx1"/>
                </a:solidFill>
                <a:latin typeface="+mn-lt"/>
                <a:ea typeface="+mn-ea"/>
                <a:cs typeface="+mn-cs"/>
              </a:rPr>
              <a:t>Today </a:t>
            </a:r>
            <a:r>
              <a:rPr lang="en-US" sz="1200" kern="1200" baseline="0" dirty="0" smtClean="0">
                <a:solidFill>
                  <a:schemeClr val="tx1"/>
                </a:solidFill>
                <a:latin typeface="+mn-lt"/>
                <a:ea typeface="+mn-ea"/>
                <a:cs typeface="+mn-cs"/>
              </a:rPr>
              <a:t>we will talk about how a wide range of people/programs is needed to support the next gen of conservation leaders, based on our work in the Chicago Wilderness region. </a:t>
            </a:r>
            <a:endParaRPr lang="en-US" sz="1200" kern="1200" dirty="0" smtClean="0">
              <a:solidFill>
                <a:schemeClr val="tx1"/>
              </a:solidFill>
              <a:latin typeface="+mn-lt"/>
              <a:ea typeface="+mn-ea"/>
              <a:cs typeface="+mn-cs"/>
            </a:endParaRPr>
          </a:p>
          <a:p>
            <a:pPr marL="0" lvl="0" indent="0">
              <a:buFontTx/>
              <a:buNone/>
            </a:pPr>
            <a:endParaRPr lang="en-US" sz="1200" kern="1200" dirty="0" smtClean="0">
              <a:solidFill>
                <a:schemeClr val="tx1"/>
              </a:solidFill>
              <a:effectLst/>
              <a:latin typeface="+mn-lt"/>
              <a:ea typeface="+mn-ea"/>
              <a:cs typeface="+mn-cs"/>
            </a:endParaRPr>
          </a:p>
          <a:p>
            <a:pPr marL="0" lvl="0" indent="0">
              <a:buFontTx/>
              <a:buNone/>
            </a:pPr>
            <a:r>
              <a:rPr lang="en-US" sz="1200" kern="1200" dirty="0" smtClean="0">
                <a:solidFill>
                  <a:schemeClr val="tx1"/>
                </a:solidFill>
                <a:effectLst/>
                <a:latin typeface="+mn-lt"/>
                <a:ea typeface="+mn-ea"/>
                <a:cs typeface="+mn-cs"/>
              </a:rPr>
              <a:t> This panel of practitioner experts will highlight various approaches to supporting the next generation of conservation leader with an emphasis on best practices as well as challenges to fostering youth environmental leadership and report the work of the region-wide CW Next Generation of Conservation Leaders Working Group.</a:t>
            </a:r>
          </a:p>
          <a:p>
            <a:pPr lvl="0"/>
            <a:endParaRPr lang="en-US" sz="1200" kern="1200" baseline="0" dirty="0" smtClean="0">
              <a:solidFill>
                <a:schemeClr val="tx1"/>
              </a:solidFill>
              <a:latin typeface="+mn-lt"/>
              <a:ea typeface="+mn-ea"/>
              <a:cs typeface="+mn-cs"/>
            </a:endParaRPr>
          </a:p>
          <a:p>
            <a:pPr lvl="0"/>
            <a:r>
              <a:rPr lang="en-US" sz="1200" kern="1200" baseline="0" dirty="0" smtClean="0">
                <a:solidFill>
                  <a:schemeClr val="tx1"/>
                </a:solidFill>
                <a:latin typeface="+mn-lt"/>
                <a:ea typeface="+mn-ea"/>
                <a:cs typeface="+mn-cs"/>
              </a:rPr>
              <a:t>Many of you here in the room know the importance of connecting the next generation to conservation – obviously, you came to this session – but we are at an important point in helping connect the next gen within CW to conservation careers and lifestyles. </a:t>
            </a:r>
          </a:p>
          <a:p>
            <a:pPr lvl="0"/>
            <a:endParaRPr lang="en-US" sz="1200" kern="1200" baseline="0" dirty="0" smtClean="0">
              <a:solidFill>
                <a:schemeClr val="tx1"/>
              </a:solidFill>
              <a:latin typeface="+mn-lt"/>
              <a:ea typeface="+mn-ea"/>
              <a:cs typeface="+mn-cs"/>
            </a:endParaRPr>
          </a:p>
          <a:p>
            <a:pPr marL="0" lvl="0" indent="0">
              <a:buFont typeface="Arial"/>
              <a:buNone/>
            </a:pPr>
            <a:endParaRPr lang="en-US" sz="1200" kern="1200" baseline="0" dirty="0" smtClean="0">
              <a:solidFill>
                <a:schemeClr val="tx1"/>
              </a:solidFill>
              <a:latin typeface="+mn-lt"/>
              <a:ea typeface="+mn-ea"/>
              <a:cs typeface="+mn-cs"/>
            </a:endParaRPr>
          </a:p>
          <a:p>
            <a:pPr marL="0" lvl="0" indent="0">
              <a:buFont typeface="Arial"/>
              <a:buNone/>
            </a:pPr>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22D765E-68FE-594A-9BA0-34A1C883B46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latin typeface="+mn-lt"/>
                <a:ea typeface="+mn-ea"/>
                <a:cs typeface="+mn-cs"/>
              </a:rPr>
              <a:t>What we’ll be doing today: </a:t>
            </a:r>
          </a:p>
          <a:p>
            <a:pPr marL="0" lvl="0" indent="0">
              <a:buFontTx/>
              <a:buNone/>
            </a:pPr>
            <a:endParaRPr lang="en-US" sz="1200" kern="1200" baseline="0" dirty="0" smtClean="0">
              <a:solidFill>
                <a:schemeClr val="tx1"/>
              </a:solidFill>
              <a:latin typeface="+mn-lt"/>
              <a:ea typeface="+mn-ea"/>
              <a:cs typeface="+mn-cs"/>
            </a:endParaRPr>
          </a:p>
          <a:p>
            <a:pPr marL="0" lvl="0" indent="0">
              <a:buFontTx/>
              <a:buNone/>
            </a:pPr>
            <a:r>
              <a:rPr lang="en-US" sz="1200" kern="1200" baseline="0" dirty="0" smtClean="0">
                <a:solidFill>
                  <a:schemeClr val="tx1"/>
                </a:solidFill>
                <a:latin typeface="+mn-lt"/>
                <a:ea typeface="+mn-ea"/>
                <a:cs typeface="+mn-cs"/>
              </a:rPr>
              <a:t>Talking about how we, in Chicago Wilderness, are coming together to answer the question h</a:t>
            </a:r>
            <a:r>
              <a:rPr lang="en-US" sz="1200" kern="1200" dirty="0" smtClean="0">
                <a:solidFill>
                  <a:schemeClr val="tx1"/>
                </a:solidFill>
                <a:effectLst/>
                <a:latin typeface="+mn-lt"/>
                <a:ea typeface="+mn-ea"/>
                <a:cs typeface="+mn-cs"/>
              </a:rPr>
              <a:t>ow can we support a diverse</a:t>
            </a:r>
            <a:r>
              <a:rPr lang="en-US" sz="1200" kern="1200" baseline="0" dirty="0" smtClean="0">
                <a:solidFill>
                  <a:schemeClr val="tx1"/>
                </a:solidFill>
                <a:effectLst/>
                <a:latin typeface="+mn-lt"/>
                <a:ea typeface="+mn-ea"/>
                <a:cs typeface="+mn-cs"/>
              </a:rPr>
              <a:t> next gen of </a:t>
            </a:r>
            <a:r>
              <a:rPr lang="en-US" sz="1200" kern="1200" dirty="0" smtClean="0">
                <a:solidFill>
                  <a:schemeClr val="tx1"/>
                </a:solidFill>
                <a:effectLst/>
                <a:latin typeface="+mn-lt"/>
                <a:ea typeface="+mn-ea"/>
                <a:cs typeface="+mn-cs"/>
              </a:rPr>
              <a:t>young people pursuing conservation careers and environmentally-friendly lifestyles</a:t>
            </a:r>
          </a:p>
          <a:p>
            <a:pPr marL="0" lvl="0" indent="0">
              <a:buFontTx/>
              <a:buNone/>
            </a:pPr>
            <a:endParaRPr lang="en-US" sz="1200" kern="1200" dirty="0" smtClean="0">
              <a:solidFill>
                <a:schemeClr val="tx1"/>
              </a:solidFill>
              <a:effectLst/>
              <a:latin typeface="+mn-lt"/>
              <a:ea typeface="+mn-ea"/>
              <a:cs typeface="+mn-cs"/>
            </a:endParaRPr>
          </a:p>
          <a:p>
            <a:pPr marL="0" lvl="0" indent="0">
              <a:buFontTx/>
              <a:buNone/>
            </a:pPr>
            <a:r>
              <a:rPr lang="en-US" sz="1200" kern="1200" dirty="0" smtClean="0">
                <a:solidFill>
                  <a:schemeClr val="tx1"/>
                </a:solidFill>
                <a:effectLst/>
                <a:latin typeface="+mn-lt"/>
                <a:ea typeface="+mn-ea"/>
                <a:cs typeface="+mn-cs"/>
              </a:rPr>
              <a:t>Presenters will talk about local and national trends in connecting young adults to nature and conservation careers. </a:t>
            </a:r>
          </a:p>
          <a:p>
            <a:pPr marL="0" lvl="0" indent="0">
              <a:buFontTx/>
              <a:buNone/>
            </a:pPr>
            <a:endParaRPr lang="en-US" sz="1200" kern="1200" dirty="0" smtClean="0">
              <a:solidFill>
                <a:schemeClr val="tx1"/>
              </a:solidFill>
              <a:effectLst/>
              <a:latin typeface="+mn-lt"/>
              <a:ea typeface="+mn-ea"/>
              <a:cs typeface="+mn-cs"/>
            </a:endParaRPr>
          </a:p>
          <a:p>
            <a:pPr marL="0" lvl="0" indent="0">
              <a:buFontTx/>
              <a:buNone/>
            </a:pPr>
            <a:r>
              <a:rPr lang="en-US" sz="1200" kern="1200" dirty="0" smtClean="0">
                <a:solidFill>
                  <a:schemeClr val="tx1"/>
                </a:solidFill>
                <a:effectLst/>
                <a:latin typeface="+mn-lt"/>
                <a:ea typeface="+mn-ea"/>
                <a:cs typeface="+mn-cs"/>
              </a:rPr>
              <a:t>We will leave some time for a discussion on how conservation professionals can ensure that young adults have the opportunity to pursue conservation careers and connect with nature.</a:t>
            </a:r>
          </a:p>
          <a:p>
            <a:pPr lvl="0"/>
            <a:endParaRPr lang="en-US" sz="1200" kern="1200" baseline="0" dirty="0" smtClean="0">
              <a:solidFill>
                <a:schemeClr val="tx1"/>
              </a:solidFill>
              <a:latin typeface="+mn-lt"/>
              <a:ea typeface="+mn-ea"/>
              <a:cs typeface="+mn-cs"/>
            </a:endParaRPr>
          </a:p>
          <a:p>
            <a:pPr lvl="0"/>
            <a:r>
              <a:rPr lang="en-US" sz="1200" kern="1200" baseline="0" dirty="0" smtClean="0">
                <a:solidFill>
                  <a:schemeClr val="tx1"/>
                </a:solidFill>
                <a:latin typeface="+mn-lt"/>
                <a:ea typeface="+mn-ea"/>
                <a:cs typeface="+mn-cs"/>
              </a:rPr>
              <a:t>We’ve shared this information within CW and today we are excited to share with you - to gain some national perspective on this important issue</a:t>
            </a:r>
          </a:p>
          <a:p>
            <a:pPr lvl="0"/>
            <a:endParaRPr lang="en-US" sz="1200" kern="1200" baseline="0" dirty="0" smtClean="0">
              <a:solidFill>
                <a:schemeClr val="tx1"/>
              </a:solidFill>
              <a:latin typeface="+mn-lt"/>
              <a:ea typeface="+mn-ea"/>
              <a:cs typeface="+mn-cs"/>
            </a:endParaRPr>
          </a:p>
          <a:p>
            <a:pPr marL="228600" lvl="0" indent="-228600">
              <a:buAutoNum type="arabicParenR"/>
            </a:pPr>
            <a:r>
              <a:rPr lang="en-US" sz="1200" kern="1200" baseline="0" dirty="0" smtClean="0">
                <a:solidFill>
                  <a:schemeClr val="tx1"/>
                </a:solidFill>
                <a:latin typeface="+mn-lt"/>
                <a:ea typeface="+mn-ea"/>
                <a:cs typeface="+mn-cs"/>
              </a:rPr>
              <a:t>What is CW? What is the Next Gen group? Our findings, recommendations and success and challenges</a:t>
            </a:r>
          </a:p>
          <a:p>
            <a:pPr marL="228600" lvl="0" indent="-228600">
              <a:buAutoNum type="arabicParenR"/>
            </a:pPr>
            <a:endParaRPr lang="en-US" sz="1200" kern="1200" baseline="0" dirty="0" smtClean="0">
              <a:solidFill>
                <a:schemeClr val="tx1"/>
              </a:solidFill>
              <a:latin typeface="+mn-lt"/>
              <a:ea typeface="+mn-ea"/>
              <a:cs typeface="+mn-cs"/>
            </a:endParaRPr>
          </a:p>
          <a:p>
            <a:pPr marL="228600" lvl="0" indent="-228600">
              <a:buAutoNum type="arabicParenR" startAt="2"/>
            </a:pPr>
            <a:r>
              <a:rPr lang="en-US" sz="1200" kern="1200" baseline="0" dirty="0" smtClean="0">
                <a:solidFill>
                  <a:schemeClr val="tx1"/>
                </a:solidFill>
                <a:latin typeface="+mn-lt"/>
                <a:ea typeface="+mn-ea"/>
                <a:cs typeface="+mn-cs"/>
              </a:rPr>
              <a:t>Highlight three programs that highlight some of the local and national trends in connecting young adults to nature and conservation careers</a:t>
            </a:r>
            <a:br>
              <a:rPr lang="en-US" sz="1200" kern="1200" baseline="0" dirty="0" smtClean="0">
                <a:solidFill>
                  <a:schemeClr val="tx1"/>
                </a:solidFill>
                <a:latin typeface="+mn-lt"/>
                <a:ea typeface="+mn-ea"/>
                <a:cs typeface="+mn-cs"/>
              </a:rPr>
            </a:br>
            <a:endParaRPr lang="en-US" sz="1200" kern="1200" baseline="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There’s a real breadth and depth to the programs- there are many great programs and it’s good to see the variety of things that are being provided in the region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TFM, SCA, and PNNM will share a variety of approaches that highlight both their successes and challenges</a:t>
            </a:r>
          </a:p>
          <a:p>
            <a:pPr marL="0" lvl="0" indent="0">
              <a:buNone/>
            </a:pPr>
            <a:endParaRPr lang="en-US" sz="1200" kern="1200" dirty="0" smtClean="0">
              <a:solidFill>
                <a:schemeClr val="tx1"/>
              </a:solidFill>
              <a:latin typeface="+mn-lt"/>
              <a:ea typeface="+mn-ea"/>
              <a:cs typeface="+mn-cs"/>
            </a:endParaRPr>
          </a:p>
          <a:p>
            <a:pPr marL="0" lvl="0" indent="0">
              <a:buNone/>
            </a:pPr>
            <a:r>
              <a:rPr lang="en-US" sz="1200" kern="1200" dirty="0" smtClean="0">
                <a:solidFill>
                  <a:schemeClr val="tx1"/>
                </a:solidFill>
                <a:latin typeface="+mn-lt"/>
                <a:ea typeface="+mn-ea"/>
                <a:cs typeface="+mn-cs"/>
              </a:rPr>
              <a:t>3) Talk about the challenges and successes that the conservation community needs to examine</a:t>
            </a:r>
            <a:r>
              <a:rPr lang="en-US" sz="1200" kern="1200" baseline="0" dirty="0" smtClean="0">
                <a:solidFill>
                  <a:schemeClr val="tx1"/>
                </a:solidFill>
                <a:latin typeface="+mn-lt"/>
                <a:ea typeface="+mn-ea"/>
                <a:cs typeface="+mn-cs"/>
              </a:rPr>
              <a:t> to support a diverse next gen of leaders </a:t>
            </a:r>
          </a:p>
          <a:p>
            <a:pPr lvl="0"/>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22D765E-68FE-594A-9BA0-34A1C883B46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dirty="0" smtClean="0">
                <a:solidFill>
                  <a:schemeClr val="tx1"/>
                </a:solidFill>
                <a:effectLst/>
                <a:latin typeface="+mn-lt"/>
                <a:ea typeface="+mn-ea"/>
                <a:cs typeface="+mn-cs"/>
              </a:rPr>
              <a:t>Chicago Wilderness is a</a:t>
            </a:r>
            <a:r>
              <a:rPr lang="en-US" sz="1200" b="1" kern="1200" dirty="0" smtClean="0">
                <a:solidFill>
                  <a:schemeClr val="tx1"/>
                </a:solidFill>
                <a:effectLst/>
                <a:latin typeface="+mn-lt"/>
                <a:ea typeface="+mn-ea"/>
                <a:cs typeface="+mn-cs"/>
              </a:rPr>
              <a:t> regional alliance that connects people and nature. </a:t>
            </a:r>
          </a:p>
          <a:p>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are more than 300 organizations working together to restore local nature and improve the quality of life for all who live here, by protecting the lands and waters on which we all depend.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b="1" u="none" strike="noStrike" kern="1200" dirty="0" smtClean="0">
                <a:solidFill>
                  <a:schemeClr val="tx1"/>
                </a:solidFill>
                <a:effectLst/>
                <a:latin typeface="+mn-lt"/>
                <a:ea typeface="+mn-ea"/>
                <a:cs typeface="+mn-cs"/>
                <a:hlinkClick r:id="rId3" tooltip="Our Members"/>
              </a:rPr>
              <a:t>members</a:t>
            </a:r>
            <a:r>
              <a:rPr lang="en-US" sz="1200" kern="1200" dirty="0" smtClean="0">
                <a:solidFill>
                  <a:schemeClr val="tx1"/>
                </a:solidFill>
                <a:effectLst/>
                <a:latin typeface="+mn-lt"/>
                <a:ea typeface="+mn-ea"/>
                <a:cs typeface="+mn-cs"/>
              </a:rPr>
              <a:t> of Chicago Wilderness include local, state and federal agencies, large conservation organizations, cultural and education institutions, volunteer groups, municipalities, corporations, and faith-based groups.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Our </a:t>
            </a:r>
            <a:r>
              <a:rPr lang="en-US" sz="1200" b="1" u="none" strike="noStrike" kern="1200" dirty="0" smtClean="0">
                <a:solidFill>
                  <a:schemeClr val="tx1"/>
                </a:solidFill>
                <a:effectLst/>
                <a:latin typeface="+mn-lt"/>
                <a:ea typeface="+mn-ea"/>
                <a:cs typeface="+mn-cs"/>
                <a:hlinkClick r:id="rId4" tooltip="Chicago Wilderness Region Map"/>
              </a:rPr>
              <a:t>region</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including southeast Wisconsin, northeast Illinois, northwest Indiana and southwest Michigan, holds nearly 545,000 acres of protected lands and waters, as well as many that remain unprotected. Our landscape includes </a:t>
            </a:r>
            <a:r>
              <a:rPr lang="en-US" sz="1200" b="1" u="none" strike="noStrike" kern="1200" dirty="0" smtClean="0">
                <a:solidFill>
                  <a:schemeClr val="tx1"/>
                </a:solidFill>
                <a:effectLst/>
                <a:latin typeface="+mn-lt"/>
                <a:ea typeface="+mn-ea"/>
                <a:cs typeface="+mn-cs"/>
                <a:hlinkClick r:id="rId5" tooltip="Prairies"/>
              </a:rPr>
              <a:t>prairies</a:t>
            </a:r>
            <a:r>
              <a:rPr lang="en-US" sz="1200" kern="1200" dirty="0" smtClean="0">
                <a:solidFill>
                  <a:schemeClr val="tx1"/>
                </a:solidFill>
                <a:effectLst/>
                <a:latin typeface="+mn-lt"/>
                <a:ea typeface="+mn-ea"/>
                <a:cs typeface="+mn-cs"/>
              </a:rPr>
              <a:t>, </a:t>
            </a:r>
            <a:r>
              <a:rPr lang="en-US" sz="1200" b="1" u="none" strike="noStrike" kern="1200" dirty="0" smtClean="0">
                <a:solidFill>
                  <a:schemeClr val="tx1"/>
                </a:solidFill>
                <a:effectLst/>
                <a:latin typeface="+mn-lt"/>
                <a:ea typeface="+mn-ea"/>
                <a:cs typeface="+mn-cs"/>
                <a:hlinkClick r:id="rId6" tooltip="Woodlands"/>
              </a:rPr>
              <a:t>wooded communities</a:t>
            </a:r>
            <a:r>
              <a:rPr lang="en-US" sz="1200" kern="1200" dirty="0" smtClean="0">
                <a:solidFill>
                  <a:schemeClr val="tx1"/>
                </a:solidFill>
                <a:effectLst/>
                <a:latin typeface="+mn-lt"/>
                <a:ea typeface="+mn-ea"/>
                <a:cs typeface="+mn-cs"/>
              </a:rPr>
              <a:t>, </a:t>
            </a:r>
            <a:r>
              <a:rPr lang="en-US" sz="1200" b="1" u="none" strike="noStrike" kern="1200" dirty="0" smtClean="0">
                <a:solidFill>
                  <a:schemeClr val="tx1"/>
                </a:solidFill>
                <a:effectLst/>
                <a:latin typeface="+mn-lt"/>
                <a:ea typeface="+mn-ea"/>
                <a:cs typeface="+mn-cs"/>
                <a:hlinkClick r:id="rId7" tooltip="Waters"/>
              </a:rPr>
              <a:t>Lake Michigan</a:t>
            </a:r>
            <a:r>
              <a:rPr lang="en-US" sz="1200" kern="1200" dirty="0" smtClean="0">
                <a:solidFill>
                  <a:schemeClr val="tx1"/>
                </a:solidFill>
                <a:effectLst/>
                <a:latin typeface="+mn-lt"/>
                <a:ea typeface="+mn-ea"/>
                <a:cs typeface="+mn-cs"/>
              </a:rPr>
              <a:t> and other </a:t>
            </a:r>
            <a:r>
              <a:rPr lang="en-US" sz="1200" b="1" u="none" strike="noStrike" kern="1200" dirty="0" smtClean="0">
                <a:solidFill>
                  <a:schemeClr val="tx1"/>
                </a:solidFill>
                <a:effectLst/>
                <a:latin typeface="+mn-lt"/>
                <a:ea typeface="+mn-ea"/>
                <a:cs typeface="+mn-cs"/>
                <a:hlinkClick r:id="rId8" tooltip="Wetlands"/>
              </a:rPr>
              <a:t>water communities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Our </a:t>
            </a:r>
            <a:r>
              <a:rPr lang="en-US" sz="1200" b="1" u="none" strike="noStrike" kern="1200" dirty="0" smtClean="0">
                <a:solidFill>
                  <a:schemeClr val="tx1"/>
                </a:solidFill>
                <a:effectLst/>
                <a:latin typeface="+mn-lt"/>
                <a:ea typeface="+mn-ea"/>
                <a:cs typeface="+mn-cs"/>
                <a:hlinkClick r:id="rId9" tooltip="WHAT WE DO"/>
              </a:rPr>
              <a:t>four key initiatives</a:t>
            </a:r>
            <a:r>
              <a:rPr lang="en-US" sz="1200" kern="1200" dirty="0" smtClean="0">
                <a:solidFill>
                  <a:schemeClr val="tx1"/>
                </a:solidFill>
                <a:effectLst/>
                <a:latin typeface="+mn-lt"/>
                <a:ea typeface="+mn-ea"/>
                <a:cs typeface="+mn-cs"/>
              </a:rPr>
              <a:t>—to restore nature to health, to protect green infrastructure, to mitigate climate change, and to leave no child inside—reflect our commitment to using the best science, a collaborative approach to conservation, and a caring for both people and nature, to benefit all the region’s residents. The initiatives direct our efforts to protect and restore healthy, functioning natural systems that support healthy, vibrant communities across the region.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work at the</a:t>
            </a:r>
            <a:r>
              <a:rPr lang="en-US" sz="1200" b="1" kern="1200" dirty="0" smtClean="0">
                <a:solidFill>
                  <a:schemeClr val="tx1"/>
                </a:solidFill>
                <a:effectLst/>
                <a:latin typeface="+mn-lt"/>
                <a:ea typeface="+mn-ea"/>
                <a:cs typeface="+mn-cs"/>
              </a:rPr>
              <a:t> landscape scale, </a:t>
            </a:r>
            <a:r>
              <a:rPr lang="en-US" sz="1200" kern="1200" dirty="0" smtClean="0">
                <a:solidFill>
                  <a:schemeClr val="tx1"/>
                </a:solidFill>
                <a:effectLst/>
                <a:latin typeface="+mn-lt"/>
                <a:ea typeface="+mn-ea"/>
                <a:cs typeface="+mn-cs"/>
              </a:rPr>
              <a:t>because the ecosystems and watersheds that support the 10 million people living in the Chicago metropolitan region span parts of four states and cover 9,400 square miles. Our goal is to incorporate a third of this area into an interconnected network of lands and waterways to ensure a healthy and sustainable region for people and nature. </a:t>
            </a:r>
          </a:p>
          <a:p>
            <a:r>
              <a:rPr lang="en-US" sz="1200" kern="1200" dirty="0" smtClean="0">
                <a:solidFill>
                  <a:schemeClr val="tx1"/>
                </a:solidFill>
                <a:effectLst/>
                <a:latin typeface="+mn-lt"/>
                <a:ea typeface="+mn-ea"/>
                <a:cs typeface="+mn-cs"/>
              </a:rPr>
              <a:t>We coordinate the efforts of diverse organizations, agencies, and businesses around regional priorities—Chicago Wilderness strategically focuses efforts, fosters networks, attracts new partners, creates shared tools, builds organizational capacity, and works toward systemic solutions that can only be accomplished through collaboration. We work efficiently, learn and adapt, and attract new resources to leverage the regional investments of the diverse members of Chicago Wilderness</a:t>
            </a:r>
          </a:p>
          <a:p>
            <a:r>
              <a:rPr lang="en-US" sz="1200" kern="1200" dirty="0" smtClean="0">
                <a:solidFill>
                  <a:schemeClr val="tx1"/>
                </a:solidFill>
                <a:effectLst/>
                <a:latin typeface="+mn-lt"/>
                <a:ea typeface="+mn-ea"/>
                <a:cs typeface="+mn-cs"/>
              </a:rPr>
              <a:t> </a:t>
            </a:r>
          </a:p>
          <a:p>
            <a:pPr lvl="0"/>
            <a:r>
              <a:rPr lang="en-US" sz="1200" b="1" u="none" strike="noStrike" kern="1200" dirty="0" smtClean="0">
                <a:solidFill>
                  <a:schemeClr val="tx1"/>
                </a:solidFill>
                <a:effectLst/>
                <a:latin typeface="+mn-lt"/>
                <a:ea typeface="+mn-ea"/>
                <a:cs typeface="+mn-cs"/>
                <a:hlinkClick r:id="rId10" tooltip="Restoring Nature to Health"/>
              </a:rPr>
              <a:t>Restoring Nature:</a:t>
            </a:r>
            <a:r>
              <a:rPr lang="en-US" sz="1200" kern="1200" dirty="0" smtClean="0">
                <a:solidFill>
                  <a:schemeClr val="tx1"/>
                </a:solidFill>
                <a:effectLst/>
                <a:latin typeface="+mn-lt"/>
                <a:ea typeface="+mn-ea"/>
                <a:cs typeface="+mn-cs"/>
              </a:rPr>
              <a:t> Members of Chicago Wilderness are making significant improvements in the ecological health of the region’s natural systems and engaging residents as stewards of the region’s lands and waters.</a:t>
            </a:r>
          </a:p>
          <a:p>
            <a:pPr lvl="0"/>
            <a:r>
              <a:rPr lang="en-US" sz="1200" b="1" u="none" strike="noStrike" kern="1200" dirty="0" smtClean="0">
                <a:solidFill>
                  <a:schemeClr val="tx1"/>
                </a:solidFill>
                <a:effectLst/>
                <a:latin typeface="+mn-lt"/>
                <a:ea typeface="+mn-ea"/>
                <a:cs typeface="+mn-cs"/>
                <a:hlinkClick r:id="rId11" tooltip="Climate Action"/>
              </a:rPr>
              <a:t>Climate Action:</a:t>
            </a:r>
            <a:r>
              <a:rPr lang="en-US" sz="1200" kern="1200" dirty="0" smtClean="0">
                <a:solidFill>
                  <a:schemeClr val="tx1"/>
                </a:solidFill>
                <a:effectLst/>
                <a:latin typeface="+mn-lt"/>
                <a:ea typeface="+mn-ea"/>
                <a:cs typeface="+mn-cs"/>
              </a:rPr>
              <a:t> We are developing strategies to mitigate climate change through land and water conservation action, and implementing the Chicago Wilderness Climate Action Plan for Nature, the first plan of its kind to link climate change specifically to issues of biodiversity conservation.</a:t>
            </a:r>
          </a:p>
          <a:p>
            <a:pPr lvl="0"/>
            <a:r>
              <a:rPr lang="en-US" sz="1200" b="1" u="none" strike="noStrike" kern="1200" dirty="0" smtClean="0">
                <a:solidFill>
                  <a:schemeClr val="tx1"/>
                </a:solidFill>
                <a:effectLst/>
                <a:latin typeface="+mn-lt"/>
                <a:ea typeface="+mn-ea"/>
                <a:cs typeface="+mn-cs"/>
                <a:hlinkClick r:id="rId12" tooltip="Leave No Child Inside"/>
              </a:rPr>
              <a:t>Leave No Child Inside:</a:t>
            </a:r>
            <a:r>
              <a:rPr lang="en-US" sz="1200" kern="1200" dirty="0" smtClean="0">
                <a:solidFill>
                  <a:schemeClr val="tx1"/>
                </a:solidFill>
                <a:effectLst/>
                <a:latin typeface="+mn-lt"/>
                <a:ea typeface="+mn-ea"/>
                <a:cs typeface="+mn-cs"/>
              </a:rPr>
              <a:t> We are raising public awareness about the importance of access to nature for healthy childhood development, and providing the places and programs for generations of families to connect with nature.</a:t>
            </a:r>
          </a:p>
          <a:p>
            <a:pPr lvl="0"/>
            <a:r>
              <a:rPr lang="en-US" sz="1200" b="1" u="none" strike="noStrike" kern="1200" dirty="0" smtClean="0">
                <a:solidFill>
                  <a:schemeClr val="tx1"/>
                </a:solidFill>
                <a:effectLst/>
                <a:latin typeface="+mn-lt"/>
                <a:ea typeface="+mn-ea"/>
                <a:cs typeface="+mn-cs"/>
                <a:hlinkClick r:id="rId13" tooltip="Green Infrastructure Vision"/>
              </a:rPr>
              <a:t>Greening Infrastructure:</a:t>
            </a:r>
            <a:r>
              <a:rPr lang="en-US" sz="1200" kern="1200" dirty="0" smtClean="0">
                <a:solidFill>
                  <a:schemeClr val="tx1"/>
                </a:solidFill>
                <a:effectLst/>
                <a:latin typeface="+mn-lt"/>
                <a:ea typeface="+mn-ea"/>
                <a:cs typeface="+mn-cs"/>
              </a:rPr>
              <a:t> We are creating a region where healthy ecosystems contribute to economic vitality and a high quality of life for all residents.</a:t>
            </a:r>
          </a:p>
          <a:p>
            <a:endParaRPr lang="en-US" dirty="0"/>
          </a:p>
        </p:txBody>
      </p:sp>
      <p:sp>
        <p:nvSpPr>
          <p:cNvPr id="4" name="Slide Number Placeholder 3"/>
          <p:cNvSpPr>
            <a:spLocks noGrp="1"/>
          </p:cNvSpPr>
          <p:nvPr>
            <p:ph type="sldNum" sz="quarter" idx="10"/>
          </p:nvPr>
        </p:nvSpPr>
        <p:spPr/>
        <p:txBody>
          <a:bodyPr/>
          <a:lstStyle/>
          <a:p>
            <a:fld id="{A22D765E-68FE-594A-9BA0-34A1C883B462}" type="slidenum">
              <a:rPr lang="en-US" smtClean="0"/>
              <a:pPr/>
              <a:t>3</a:t>
            </a:fld>
            <a:endParaRPr lang="en-US"/>
          </a:p>
        </p:txBody>
      </p:sp>
    </p:spTree>
    <p:extLst>
      <p:ext uri="{BB962C8B-B14F-4D97-AF65-F5344CB8AC3E}">
        <p14:creationId xmlns:p14="http://schemas.microsoft.com/office/powerpoint/2010/main" val="4193360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baseline="0" dirty="0" smtClean="0">
                <a:solidFill>
                  <a:schemeClr val="tx1"/>
                </a:solidFill>
                <a:latin typeface="+mn-lt"/>
                <a:ea typeface="+mn-ea"/>
                <a:cs typeface="+mn-cs"/>
              </a:rPr>
              <a:t>The CW Next Generation of Conservation Leaders Working Group came together about two years ago.</a:t>
            </a:r>
          </a:p>
          <a:p>
            <a:pPr lvl="0"/>
            <a:endParaRPr lang="en-US" sz="1200" kern="1200" baseline="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This effort has been a tribute to the value and the success of Chicago Wilderness! </a:t>
            </a:r>
            <a:r>
              <a:rPr lang="en-US" sz="1200" kern="1200" dirty="0" smtClean="0">
                <a:solidFill>
                  <a:schemeClr val="tx1"/>
                </a:solidFill>
                <a:latin typeface="+mn-lt"/>
                <a:ea typeface="+mn-ea"/>
                <a:cs typeface="+mn-cs"/>
              </a:rPr>
              <a:t>Over the past two years – core group of 25 individuals that met to answer the question:</a:t>
            </a:r>
            <a:r>
              <a:rPr lang="en-US" sz="1200" kern="1200" baseline="0" dirty="0" smtClean="0">
                <a:solidFill>
                  <a:schemeClr val="tx1"/>
                </a:solidFill>
                <a:latin typeface="+mn-lt"/>
                <a:ea typeface="+mn-ea"/>
                <a:cs typeface="+mn-cs"/>
              </a:rPr>
              <a:t> how do we best support the next generation of conservation leaders in the CW region.</a:t>
            </a:r>
            <a:endParaRPr lang="en-US" sz="1200" kern="1200" dirty="0" smtClean="0">
              <a:solidFill>
                <a:schemeClr val="tx1"/>
              </a:solidFill>
              <a:latin typeface="+mn-lt"/>
              <a:ea typeface="+mn-ea"/>
              <a:cs typeface="+mn-cs"/>
            </a:endParaRPr>
          </a:p>
          <a:p>
            <a:pPr lvl="0"/>
            <a:endParaRPr lang="en-US" sz="1200" kern="1200" baseline="0" dirty="0" smtClean="0">
              <a:solidFill>
                <a:schemeClr val="tx1"/>
              </a:solidFill>
              <a:latin typeface="+mn-lt"/>
              <a:ea typeface="+mn-ea"/>
              <a:cs typeface="+mn-cs"/>
            </a:endParaRPr>
          </a:p>
          <a:p>
            <a:pPr lvl="0"/>
            <a:r>
              <a:rPr lang="en-US" sz="1200" kern="1200" baseline="0" dirty="0" smtClean="0">
                <a:solidFill>
                  <a:schemeClr val="tx1"/>
                </a:solidFill>
                <a:latin typeface="+mn-lt"/>
                <a:ea typeface="+mn-ea"/>
                <a:cs typeface="+mn-cs"/>
              </a:rPr>
              <a:t>We saw a need and the CW structure allowed for us to easily collaborate and work together to provide a regional approach to collectively address this issue.</a:t>
            </a:r>
          </a:p>
          <a:p>
            <a:pPr lvl="0"/>
            <a:endParaRPr lang="en-US" sz="1200" kern="1200" baseline="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We launched into the implementation phase towards the end of 2013 and have seen a huge influx of energy into the group.</a:t>
            </a:r>
          </a:p>
          <a:p>
            <a:pPr marL="91440" algn="l"/>
            <a:r>
              <a:rPr lang="en-US" sz="1200" kern="1200" dirty="0" smtClean="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A22D765E-68FE-594A-9BA0-34A1C883B46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91440" marR="0" lvl="2"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We came together around the want to ensure that programming is offered…..as seen in the LNCI framework. We saw a real need to connect the experiences from cradle to career and/or adulthood in order to have a knowledgeable and passionate next generation of conservation leaders. </a:t>
            </a:r>
          </a:p>
          <a:p>
            <a:pPr marL="91440" marR="0" lvl="2"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91440" marR="0" lvl="2"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Our work has been in two phases – first, research and recommendations and secondly, implementation of those recommendations and today I’m going to talk to you both about our findings and what we’re doing to help ensure that we are best supporting the next generation of conservation leaders. </a:t>
            </a:r>
          </a:p>
          <a:p>
            <a:pPr marL="91440" lvl="2"/>
            <a:endParaRPr lang="en-US" sz="1200" kern="1200" dirty="0" smtClean="0">
              <a:solidFill>
                <a:schemeClr val="tx1"/>
              </a:solidFill>
              <a:latin typeface="+mn-lt"/>
              <a:ea typeface="+mn-ea"/>
              <a:cs typeface="+mn-cs"/>
            </a:endParaRPr>
          </a:p>
          <a:p>
            <a:pPr marL="91440" lvl="3"/>
            <a:r>
              <a:rPr lang="en-US" sz="1200" kern="1200" dirty="0" smtClean="0">
                <a:solidFill>
                  <a:schemeClr val="tx1"/>
                </a:solidFill>
                <a:latin typeface="+mn-lt"/>
                <a:ea typeface="+mn-ea"/>
                <a:cs typeface="+mn-cs"/>
              </a:rPr>
              <a:t>Our focus was on the upper age range with an eye toward attempting to identify the existing/needed “pipeline” of programming opportunities</a:t>
            </a:r>
          </a:p>
          <a:p>
            <a:pPr lvl="3"/>
            <a:endParaRPr lang="en-US" sz="1200" kern="1200" dirty="0" smtClean="0">
              <a:solidFill>
                <a:schemeClr val="tx1"/>
              </a:solidFill>
              <a:latin typeface="+mn-lt"/>
              <a:ea typeface="+mn-ea"/>
              <a:cs typeface="+mn-cs"/>
            </a:endParaRPr>
          </a:p>
          <a:p>
            <a:endParaRPr lang="en-US" dirty="0" smtClean="0"/>
          </a:p>
          <a:p>
            <a:pPr marL="228600" indent="-228600">
              <a:buAutoNum type="arabicPeriod"/>
            </a:pPr>
            <a:r>
              <a:rPr lang="en-US" dirty="0" smtClean="0"/>
              <a:t>Children and families of all backgrounds participate in nature activities consistently and repeatedly across the Chicago Wilderness region.</a:t>
            </a:r>
          </a:p>
          <a:p>
            <a:pPr marL="228600" indent="-228600">
              <a:buAutoNum type="arabicPeriod"/>
            </a:pPr>
            <a:endParaRPr lang="en-US" dirty="0" smtClean="0"/>
          </a:p>
          <a:p>
            <a:r>
              <a:rPr lang="en-US" sz="1200" kern="1200" dirty="0" smtClean="0">
                <a:solidFill>
                  <a:schemeClr val="tx1"/>
                </a:solidFill>
                <a:effectLst/>
                <a:latin typeface="+mn-lt"/>
                <a:ea typeface="+mn-ea"/>
                <a:cs typeface="+mn-cs"/>
              </a:rPr>
              <a:t>2. Young people from diverse backgrounds, aged 14 and up, pursue </a:t>
            </a:r>
          </a:p>
          <a:p>
            <a:r>
              <a:rPr lang="en-US" sz="1200" kern="1200" dirty="0" smtClean="0">
                <a:solidFill>
                  <a:schemeClr val="tx1"/>
                </a:solidFill>
                <a:effectLst/>
                <a:latin typeface="+mn-lt"/>
                <a:ea typeface="+mn-ea"/>
                <a:cs typeface="+mn-cs"/>
              </a:rPr>
              <a:t>conservation as a vocation and avocation. It is imperative that once we expose children to the benefits of unstructured time in nature, we build upon that experience. By ensuring that children can transition from nature play to more formal learning activities, and that they can access a web of conservation programs and related opportunities anywhere in the region, we will keep children engaged into adulthood when they become environmental leaders and advocates themselves.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 Young people from diverse backgrounds can access a web of proven conservation training, education, and career readiness programs everywhere in the Chicago Wilderness region.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22D765E-68FE-594A-9BA0-34A1C883B46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65760" lvl="2" algn="l"/>
            <a:r>
              <a:rPr lang="en-US" sz="1200" kern="1200" dirty="0" smtClean="0">
                <a:solidFill>
                  <a:schemeClr val="tx1"/>
                </a:solidFill>
                <a:latin typeface="+mn-lt"/>
                <a:ea typeface="+mn-ea"/>
                <a:cs typeface="+mn-cs"/>
              </a:rPr>
              <a:t>It’s not a pipeline, but rather a </a:t>
            </a:r>
            <a:r>
              <a:rPr lang="en-US" sz="1200" b="1" kern="1200" dirty="0" smtClean="0">
                <a:solidFill>
                  <a:schemeClr val="tx1"/>
                </a:solidFill>
                <a:latin typeface="+mn-lt"/>
                <a:ea typeface="+mn-ea"/>
                <a:cs typeface="+mn-cs"/>
              </a:rPr>
              <a:t>web, that together supports our youth in pursuing</a:t>
            </a:r>
            <a:r>
              <a:rPr lang="en-US" sz="1200" b="1" kern="1200" baseline="0" dirty="0" smtClean="0">
                <a:solidFill>
                  <a:schemeClr val="tx1"/>
                </a:solidFill>
                <a:latin typeface="+mn-lt"/>
                <a:ea typeface="+mn-ea"/>
                <a:cs typeface="+mn-cs"/>
              </a:rPr>
              <a:t> conservation as a vocation and/or an avocation. </a:t>
            </a:r>
          </a:p>
          <a:p>
            <a:pPr marL="365760" lvl="2" algn="l"/>
            <a:endParaRPr lang="en-US" sz="1200" b="1" kern="1200" baseline="0" dirty="0" smtClean="0">
              <a:solidFill>
                <a:schemeClr val="tx1"/>
              </a:solidFill>
              <a:latin typeface="+mn-lt"/>
              <a:ea typeface="+mn-ea"/>
              <a:cs typeface="+mn-cs"/>
            </a:endParaRPr>
          </a:p>
          <a:p>
            <a:pPr marL="365760" lvl="2" algn="l"/>
            <a:r>
              <a:rPr lang="en-US" sz="1200" b="0" kern="1200" dirty="0" smtClean="0">
                <a:solidFill>
                  <a:schemeClr val="tx1"/>
                </a:solidFill>
                <a:latin typeface="+mn-lt"/>
                <a:ea typeface="+mn-ea"/>
                <a:cs typeface="+mn-cs"/>
              </a:rPr>
              <a:t>Our work is to look at how make this a stronger, better web of opportunities.</a:t>
            </a:r>
          </a:p>
          <a:p>
            <a:pPr marL="365760" lvl="2" algn="l"/>
            <a:endParaRPr lang="en-US" sz="1200" b="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22D765E-68FE-594A-9BA0-34A1C883B46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a:t>
            </a:r>
            <a:r>
              <a:rPr lang="en-US" baseline="0" dirty="0" smtClean="0"/>
              <a:t> way that we can think of this is as a watershed. Everything from unstructured nature play as a toddler to environmental education and volunteer work can be seen as contributing to the same goal of creating the next generation of conservation leaders.</a:t>
            </a:r>
            <a:endParaRPr lang="en-US" dirty="0"/>
          </a:p>
        </p:txBody>
      </p:sp>
      <p:sp>
        <p:nvSpPr>
          <p:cNvPr id="4" name="Slide Number Placeholder 3"/>
          <p:cNvSpPr>
            <a:spLocks noGrp="1"/>
          </p:cNvSpPr>
          <p:nvPr>
            <p:ph type="sldNum" sz="quarter" idx="10"/>
          </p:nvPr>
        </p:nvSpPr>
        <p:spPr/>
        <p:txBody>
          <a:bodyPr/>
          <a:lstStyle/>
          <a:p>
            <a:fld id="{A22D765E-68FE-594A-9BA0-34A1C883B46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65760" lvl="2" algn="l"/>
            <a:r>
              <a:rPr lang="en-US" sz="1200" kern="1200" dirty="0" smtClean="0">
                <a:solidFill>
                  <a:schemeClr val="tx1"/>
                </a:solidFill>
                <a:latin typeface="+mn-lt"/>
                <a:ea typeface="+mn-ea"/>
                <a:cs typeface="+mn-cs"/>
              </a:rPr>
              <a:t>No particular single starting point; no particular sequence</a:t>
            </a:r>
          </a:p>
          <a:p>
            <a:pPr lvl="2"/>
            <a:r>
              <a:rPr lang="en-US" sz="1200" kern="1200" dirty="0" smtClean="0">
                <a:solidFill>
                  <a:schemeClr val="tx1"/>
                </a:solidFill>
                <a:latin typeface="+mn-lt"/>
                <a:ea typeface="+mn-ea"/>
                <a:cs typeface="+mn-cs"/>
              </a:rPr>
              <a:t>Need for </a:t>
            </a:r>
            <a:r>
              <a:rPr lang="en-US" sz="1200" b="1" kern="1200" dirty="0" smtClean="0">
                <a:solidFill>
                  <a:schemeClr val="tx1"/>
                </a:solidFill>
                <a:latin typeface="+mn-lt"/>
                <a:ea typeface="+mn-ea"/>
                <a:cs typeface="+mn-cs"/>
              </a:rPr>
              <a:t>connection</a:t>
            </a:r>
            <a:r>
              <a:rPr lang="en-US" sz="1200" kern="1200" dirty="0" smtClean="0">
                <a:solidFill>
                  <a:schemeClr val="tx1"/>
                </a:solidFill>
                <a:latin typeface="+mn-lt"/>
                <a:ea typeface="+mn-ea"/>
                <a:cs typeface="+mn-cs"/>
              </a:rPr>
              <a:t>:</a:t>
            </a:r>
            <a:endParaRPr lang="en-US" sz="1400" kern="1200" dirty="0" smtClean="0">
              <a:solidFill>
                <a:schemeClr val="tx1"/>
              </a:solidFill>
              <a:latin typeface="+mn-lt"/>
              <a:ea typeface="+mn-ea"/>
              <a:cs typeface="+mn-cs"/>
            </a:endParaRPr>
          </a:p>
          <a:p>
            <a:pPr lvl="3"/>
            <a:r>
              <a:rPr lang="en-US" sz="1200" kern="1200" dirty="0" smtClean="0">
                <a:solidFill>
                  <a:schemeClr val="tx1"/>
                </a:solidFill>
                <a:latin typeface="+mn-lt"/>
                <a:ea typeface="+mn-ea"/>
                <a:cs typeface="+mn-cs"/>
              </a:rPr>
              <a:t>Young adults to the wide range of conservation opportunities happening in the region</a:t>
            </a:r>
            <a:endParaRPr lang="en-US" sz="1400" kern="1200" dirty="0" smtClean="0">
              <a:solidFill>
                <a:schemeClr val="tx1"/>
              </a:solidFill>
              <a:latin typeface="+mn-lt"/>
              <a:ea typeface="+mn-ea"/>
              <a:cs typeface="+mn-cs"/>
            </a:endParaRPr>
          </a:p>
          <a:p>
            <a:pPr lvl="4"/>
            <a:r>
              <a:rPr lang="en-US" sz="1200" kern="1200" dirty="0" smtClean="0">
                <a:solidFill>
                  <a:schemeClr val="tx1"/>
                </a:solidFill>
                <a:latin typeface="+mn-lt"/>
                <a:ea typeface="+mn-ea"/>
                <a:cs typeface="+mn-cs"/>
              </a:rPr>
              <a:t>This includes targeted outreach to young adults of diverse backgrounds</a:t>
            </a:r>
            <a:endParaRPr lang="en-US" sz="1400" kern="1200" dirty="0" smtClean="0">
              <a:solidFill>
                <a:schemeClr val="tx1"/>
              </a:solidFill>
              <a:latin typeface="+mn-lt"/>
              <a:ea typeface="+mn-ea"/>
              <a:cs typeface="+mn-cs"/>
            </a:endParaRPr>
          </a:p>
          <a:p>
            <a:endParaRPr lang="en-US" dirty="0" smtClean="0"/>
          </a:p>
          <a:p>
            <a:endParaRPr lang="en-US" sz="1200" b="0" kern="1200" baseline="0" dirty="0" smtClean="0">
              <a:solidFill>
                <a:schemeClr val="tx1"/>
              </a:solidFill>
              <a:latin typeface="+mn-lt"/>
              <a:ea typeface="+mn-ea"/>
              <a:cs typeface="+mn-cs"/>
            </a:endParaRPr>
          </a:p>
          <a:p>
            <a:pPr marL="91440" algn="l"/>
            <a:endParaRPr lang="en-US" dirty="0" smtClean="0"/>
          </a:p>
          <a:p>
            <a:pPr marL="91440" lvl="2" algn="l"/>
            <a:endParaRPr lang="en-US" sz="1200" kern="1200" dirty="0" smtClean="0">
              <a:solidFill>
                <a:schemeClr val="tx1"/>
              </a:solidFill>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A22D765E-68FE-594A-9BA0-34A1C883B46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a:t>
            </a:r>
            <a:r>
              <a:rPr lang="en-US" sz="1200" dirty="0" smtClean="0"/>
              <a:t>Linking Students to College and Career Readiness Opportunities</a:t>
            </a:r>
          </a:p>
          <a:p>
            <a:endParaRPr lang="en-US" dirty="0" smtClean="0"/>
          </a:p>
          <a:p>
            <a:endParaRPr lang="en-US" dirty="0" smtClean="0"/>
          </a:p>
          <a:p>
            <a:r>
              <a:rPr lang="en-US" dirty="0" smtClean="0"/>
              <a:t>We want more students to take advantage of the array of great program opportunities</a:t>
            </a:r>
            <a:r>
              <a:rPr lang="en-US" baseline="0" dirty="0" smtClean="0"/>
              <a:t> in the region in order to make the web stronger: </a:t>
            </a:r>
          </a:p>
          <a:p>
            <a:endParaRPr lang="en-US" dirty="0" smtClean="0"/>
          </a:p>
          <a:p>
            <a:r>
              <a:rPr lang="en-US" dirty="0" smtClean="0"/>
              <a:t>Creation of a Conservation focused Informational</a:t>
            </a:r>
            <a:r>
              <a:rPr lang="en-US" baseline="0" dirty="0" smtClean="0"/>
              <a:t> Hub – to help students find conservation focused programs, jobs, and internships in the region. We now have over 200 in our database and its growing.</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a:t>
            </a:r>
            <a:endParaRPr lang="en-US" sz="1200" dirty="0" smtClean="0"/>
          </a:p>
          <a:p>
            <a:r>
              <a:rPr lang="en-US" baseline="0" dirty="0" smtClean="0"/>
              <a:t>Promotion of Student Events – There is a need for job fairs, networking events, and ways for students to become aware of the variety of conservation careers out there. For example, the CIMBY summit slated for early Feb…..</a:t>
            </a:r>
          </a:p>
          <a:p>
            <a:endParaRPr lang="en-US" baseline="0" dirty="0" smtClean="0"/>
          </a:p>
          <a:p>
            <a:r>
              <a:rPr lang="en-US" baseline="0" dirty="0" smtClean="0"/>
              <a:t>This is not only for the already conservation-minded folks, but a wide range of people, from many walks of life. We view conservation as a career option but also something that relates to many careers (aka conservation-focused accountants).</a:t>
            </a:r>
          </a:p>
          <a:p>
            <a:endParaRPr lang="en-US" baseline="0" dirty="0" smtClean="0"/>
          </a:p>
          <a:p>
            <a:r>
              <a:rPr lang="en-US" baseline="0" dirty="0" smtClean="0"/>
              <a:t>Diversity is embedded in this and in the other aspects of what we are doing. We are aiming to reach a diversity </a:t>
            </a:r>
            <a:r>
              <a:rPr lang="en-US" baseline="0" smtClean="0"/>
              <a:t>of audiences.</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22D765E-68FE-594A-9BA0-34A1C883B46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The</a:t>
            </a:r>
            <a:r>
              <a:rPr lang="en-US" sz="1200" b="0" kern="1200" baseline="0" dirty="0" smtClean="0">
                <a:solidFill>
                  <a:schemeClr val="tx1"/>
                </a:solidFill>
                <a:latin typeface="+mn-lt"/>
                <a:ea typeface="+mn-ea"/>
                <a:cs typeface="+mn-cs"/>
              </a:rPr>
              <a:t> web is stronger when we all know about each other and can send our students to others programs.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latin typeface="+mn-lt"/>
                <a:ea typeface="+mn-ea"/>
                <a:cs typeface="+mn-cs"/>
              </a:rPr>
              <a:t>None of us are one-stop shopping  so we want to make sure that program providers are connected so they can in turn connect their students to various opportunities.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latin typeface="+mn-lt"/>
                <a:ea typeface="+mn-ea"/>
                <a:cs typeface="+mn-cs"/>
              </a:rPr>
              <a:t>This will be achieved through sub-regional networking events, such as Green Drinks, and others. First, get to know each other, then we can best work towards building the connections between programs.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smtClean="0">
              <a:solidFill>
                <a:schemeClr val="tx1"/>
              </a:solidFill>
              <a:latin typeface="+mn-lt"/>
              <a:ea typeface="+mn-ea"/>
              <a:cs typeface="+mn-cs"/>
            </a:endParaRPr>
          </a:p>
          <a:p>
            <a:endParaRPr lang="en-US" b="0" dirty="0"/>
          </a:p>
        </p:txBody>
      </p:sp>
      <p:sp>
        <p:nvSpPr>
          <p:cNvPr id="4" name="Slide Number Placeholder 3"/>
          <p:cNvSpPr>
            <a:spLocks noGrp="1"/>
          </p:cNvSpPr>
          <p:nvPr>
            <p:ph type="sldNum" sz="quarter" idx="10"/>
          </p:nvPr>
        </p:nvSpPr>
        <p:spPr/>
        <p:txBody>
          <a:bodyPr/>
          <a:lstStyle/>
          <a:p>
            <a:fld id="{A22D765E-68FE-594A-9BA0-34A1C883B46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dirty="0" smtClean="0">
                <a:solidFill>
                  <a:schemeClr val="tx1"/>
                </a:solidFill>
                <a:latin typeface="+mn-lt"/>
                <a:ea typeface="+mn-ea"/>
                <a:cs typeface="+mn-cs"/>
              </a:rPr>
              <a:t>Our</a:t>
            </a:r>
            <a:r>
              <a:rPr lang="en-US" sz="1200" kern="1200" baseline="0" dirty="0" smtClean="0">
                <a:solidFill>
                  <a:schemeClr val="tx1"/>
                </a:solidFill>
                <a:latin typeface="+mn-lt"/>
                <a:ea typeface="+mn-ea"/>
                <a:cs typeface="+mn-cs"/>
              </a:rPr>
              <a:t> evaluation work is being coordinated across the CW Ed efforts (LNCI, MA) and </a:t>
            </a:r>
            <a:r>
              <a:rPr lang="en-US" sz="1200" kern="1200" dirty="0" smtClean="0">
                <a:solidFill>
                  <a:schemeClr val="tx1"/>
                </a:solidFill>
                <a:latin typeface="+mn-lt"/>
                <a:ea typeface="+mn-ea"/>
                <a:cs typeface="+mn-cs"/>
              </a:rPr>
              <a:t>will promote the usage of common evaluation measures across the region, provide support, and promote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sharing of</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best practices. We have shared outcomes – </a:t>
            </a:r>
            <a:r>
              <a:rPr lang="en-US" sz="1200" kern="1200" dirty="0" err="1" smtClean="0">
                <a:solidFill>
                  <a:schemeClr val="tx1"/>
                </a:solidFill>
                <a:latin typeface="+mn-lt"/>
                <a:ea typeface="+mn-ea"/>
                <a:cs typeface="+mn-cs"/>
              </a:rPr>
              <a:t>env</a:t>
            </a:r>
            <a:r>
              <a:rPr lang="en-US" sz="1200" kern="1200" dirty="0" smtClean="0">
                <a:solidFill>
                  <a:schemeClr val="tx1"/>
                </a:solidFill>
                <a:latin typeface="+mn-lt"/>
                <a:ea typeface="+mn-ea"/>
                <a:cs typeface="+mn-cs"/>
              </a:rPr>
              <a:t>. Literacy, etc.</a:t>
            </a:r>
          </a:p>
          <a:p>
            <a:endParaRPr lang="en-US" sz="120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For</a:t>
            </a:r>
            <a:r>
              <a:rPr lang="en-US" sz="1200" b="0" i="0" kern="1200" baseline="0" dirty="0" smtClean="0">
                <a:solidFill>
                  <a:schemeClr val="tx1"/>
                </a:solidFill>
                <a:latin typeface="+mn-lt"/>
                <a:ea typeface="+mn-ea"/>
                <a:cs typeface="+mn-cs"/>
              </a:rPr>
              <a:t> example, a</a:t>
            </a:r>
            <a:r>
              <a:rPr lang="en-US" sz="1200" b="0" i="0" kern="1200" dirty="0" smtClean="0">
                <a:solidFill>
                  <a:schemeClr val="tx1"/>
                </a:solidFill>
                <a:latin typeface="+mn-lt"/>
                <a:ea typeface="+mn-ea"/>
                <a:cs typeface="+mn-cs"/>
              </a:rPr>
              <a:t>ll CW members track program numbers and outcomes. Can we use some common language, or 2-3 metrics across several organizations, to tell a larger story of our collective impact on the region?</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pPr>
              <a:buFont typeface="Arial" pitchFamily="34" charset="0"/>
              <a:buChar char="•"/>
            </a:pPr>
            <a:r>
              <a:rPr lang="en-US" sz="1200" b="0" i="0" kern="1200" dirty="0" smtClean="0">
                <a:solidFill>
                  <a:schemeClr val="tx1"/>
                </a:solidFill>
                <a:latin typeface="+mn-lt"/>
                <a:ea typeface="+mn-ea"/>
                <a:cs typeface="+mn-cs"/>
              </a:rPr>
              <a:t>We know we need tools, resources, language, to support CW program providers</a:t>
            </a:r>
          </a:p>
          <a:p>
            <a:pPr>
              <a:buFont typeface="Arial" pitchFamily="34" charset="0"/>
              <a:buChar char="•"/>
            </a:pPr>
            <a:endParaRPr lang="en-US" sz="1200" b="0" i="0" kern="1200" dirty="0" smtClean="0">
              <a:solidFill>
                <a:schemeClr val="tx1"/>
              </a:solidFill>
              <a:latin typeface="+mn-lt"/>
              <a:ea typeface="+mn-ea"/>
              <a:cs typeface="+mn-cs"/>
            </a:endParaRPr>
          </a:p>
          <a:p>
            <a:pPr>
              <a:buFont typeface="Arial" pitchFamily="34" charset="0"/>
              <a:buChar char="•"/>
            </a:pPr>
            <a:r>
              <a:rPr lang="en-US" sz="1200" b="0" i="0" kern="1200" dirty="0" smtClean="0">
                <a:solidFill>
                  <a:schemeClr val="tx1"/>
                </a:solidFill>
                <a:latin typeface="+mn-lt"/>
                <a:ea typeface="+mn-ea"/>
                <a:cs typeface="+mn-cs"/>
              </a:rPr>
              <a:t> So, we’re starting</a:t>
            </a:r>
            <a:r>
              <a:rPr lang="en-US" sz="1200" b="0" i="0" kern="1200" baseline="0" dirty="0" smtClean="0">
                <a:solidFill>
                  <a:schemeClr val="tx1"/>
                </a:solidFill>
                <a:latin typeface="+mn-lt"/>
                <a:ea typeface="+mn-ea"/>
                <a:cs typeface="+mn-cs"/>
              </a:rPr>
              <a:t> by clarifying the </a:t>
            </a:r>
            <a:r>
              <a:rPr lang="en-US" sz="1200" b="0" i="0" u="sng" kern="1200" dirty="0" smtClean="0">
                <a:solidFill>
                  <a:schemeClr val="tx1"/>
                </a:solidFill>
                <a:latin typeface="+mn-lt"/>
                <a:ea typeface="+mn-ea"/>
                <a:cs typeface="+mn-cs"/>
              </a:rPr>
              <a:t>goals</a:t>
            </a:r>
            <a:r>
              <a:rPr lang="en-US" sz="1200" b="0" i="0" kern="1200" dirty="0" smtClean="0">
                <a:solidFill>
                  <a:schemeClr val="tx1"/>
                </a:solidFill>
                <a:latin typeface="+mn-lt"/>
                <a:ea typeface="+mn-ea"/>
                <a:cs typeface="+mn-cs"/>
              </a:rPr>
              <a:t> of education programs in CW, in order to understand</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how to measure our progress toward them.  Some well-established frameworks already exist: the education goals in the CW Biodiversity Recovery Plan, NAAEE’s Framework for Assessing Environmental Education, etc.</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Second step</a:t>
            </a:r>
            <a:r>
              <a:rPr lang="en-US" sz="1200" b="0" i="0" kern="1200" baseline="0" dirty="0" smtClean="0">
                <a:solidFill>
                  <a:schemeClr val="tx1"/>
                </a:solidFill>
                <a:latin typeface="+mn-lt"/>
                <a:ea typeface="+mn-ea"/>
                <a:cs typeface="+mn-cs"/>
              </a:rPr>
              <a:t> will be to develop a </a:t>
            </a:r>
            <a:r>
              <a:rPr lang="en-US" sz="1200" b="0" i="0" u="sng" kern="1200" dirty="0" smtClean="0">
                <a:solidFill>
                  <a:schemeClr val="tx1"/>
                </a:solidFill>
                <a:latin typeface="+mn-lt"/>
                <a:ea typeface="+mn-ea"/>
                <a:cs typeface="+mn-cs"/>
              </a:rPr>
              <a:t>matrix of goals</a:t>
            </a:r>
            <a:r>
              <a:rPr lang="en-US" sz="1200" b="0" i="0" kern="1200" dirty="0" smtClean="0">
                <a:solidFill>
                  <a:schemeClr val="tx1"/>
                </a:solidFill>
                <a:latin typeface="+mn-lt"/>
                <a:ea typeface="+mn-ea"/>
                <a:cs typeface="+mn-cs"/>
              </a:rPr>
              <a:t> for CW programs at the early childhood, primary school, teen, and young adulthood stages</a:t>
            </a:r>
            <a:r>
              <a:rPr lang="en-US" sz="1200" b="0" i="0" kern="1200" baseline="0" dirty="0" smtClean="0">
                <a:solidFill>
                  <a:schemeClr val="tx1"/>
                </a:solidFill>
                <a:latin typeface="+mn-lt"/>
                <a:ea typeface="+mn-ea"/>
                <a:cs typeface="+mn-cs"/>
              </a:rPr>
              <a:t> which will inform </a:t>
            </a:r>
            <a:r>
              <a:rPr lang="en-US" sz="1200" b="0" i="0" kern="1200" dirty="0" smtClean="0">
                <a:solidFill>
                  <a:schemeClr val="tx1"/>
                </a:solidFill>
                <a:latin typeface="+mn-lt"/>
                <a:ea typeface="+mn-ea"/>
                <a:cs typeface="+mn-cs"/>
              </a:rPr>
              <a:t>metrics, tools, and methodologies that organizations can</a:t>
            </a:r>
            <a:r>
              <a:rPr lang="en-US" sz="1200" b="0" i="0" kern="1200" baseline="0" dirty="0" smtClean="0">
                <a:solidFill>
                  <a:schemeClr val="tx1"/>
                </a:solidFill>
                <a:latin typeface="+mn-lt"/>
                <a:ea typeface="+mn-ea"/>
                <a:cs typeface="+mn-cs"/>
              </a:rPr>
              <a:t> use</a:t>
            </a:r>
            <a:r>
              <a:rPr lang="en-US" sz="1200" b="0" i="0" kern="120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A22D765E-68FE-594A-9BA0-34A1C883B46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65760" lvl="2" algn="l"/>
            <a:r>
              <a:rPr lang="en-US" sz="1200" kern="1200" dirty="0" smtClean="0">
                <a:solidFill>
                  <a:schemeClr val="tx1"/>
                </a:solidFill>
                <a:latin typeface="+mn-lt"/>
                <a:ea typeface="+mn-ea"/>
                <a:cs typeface="+mn-cs"/>
              </a:rPr>
              <a:t>Today we’re going to talk about some of the particular programs within</a:t>
            </a:r>
            <a:r>
              <a:rPr lang="en-US" sz="1200" kern="1200" baseline="0" dirty="0" smtClean="0">
                <a:solidFill>
                  <a:schemeClr val="tx1"/>
                </a:solidFill>
                <a:latin typeface="+mn-lt"/>
                <a:ea typeface="+mn-ea"/>
                <a:cs typeface="+mn-cs"/>
              </a:rPr>
              <a:t> this web</a:t>
            </a:r>
          </a:p>
          <a:p>
            <a:pPr marL="365760" lvl="2" algn="l"/>
            <a:endParaRPr lang="en-US" sz="1200" kern="1200" baseline="0" dirty="0" smtClean="0">
              <a:solidFill>
                <a:schemeClr val="tx1"/>
              </a:solidFill>
              <a:latin typeface="+mn-lt"/>
              <a:ea typeface="+mn-ea"/>
              <a:cs typeface="+mn-cs"/>
            </a:endParaRPr>
          </a:p>
          <a:p>
            <a:pPr marL="365760" lvl="2" algn="l"/>
            <a:r>
              <a:rPr lang="en-US" sz="1200" kern="1200" dirty="0" smtClean="0">
                <a:solidFill>
                  <a:schemeClr val="tx1"/>
                </a:solidFill>
                <a:latin typeface="+mn-lt"/>
                <a:ea typeface="+mn-ea"/>
                <a:cs typeface="+mn-cs"/>
              </a:rPr>
              <a:t>No particular single starting point; no particular sequence</a:t>
            </a:r>
          </a:p>
          <a:p>
            <a:pPr marL="365760" lvl="2" algn="l"/>
            <a:endParaRPr lang="en-US" sz="1200" kern="1200" dirty="0" smtClean="0">
              <a:solidFill>
                <a:schemeClr val="tx1"/>
              </a:solidFill>
              <a:latin typeface="+mn-lt"/>
              <a:ea typeface="+mn-ea"/>
              <a:cs typeface="+mn-cs"/>
            </a:endParaRPr>
          </a:p>
          <a:p>
            <a:pPr marL="365760" lvl="2" algn="l"/>
            <a:r>
              <a:rPr lang="en-US" sz="1200" kern="1200" dirty="0" smtClean="0">
                <a:solidFill>
                  <a:schemeClr val="tx1"/>
                </a:solidFill>
                <a:latin typeface="+mn-lt"/>
                <a:ea typeface="+mn-ea"/>
                <a:cs typeface="+mn-cs"/>
              </a:rPr>
              <a:t>But</a:t>
            </a:r>
            <a:r>
              <a:rPr lang="en-US" sz="1200" kern="1200" baseline="0" dirty="0" smtClean="0">
                <a:solidFill>
                  <a:schemeClr val="tx1"/>
                </a:solidFill>
                <a:latin typeface="+mn-lt"/>
                <a:ea typeface="+mn-ea"/>
                <a:cs typeface="+mn-cs"/>
              </a:rPr>
              <a:t> we know there is a n</a:t>
            </a:r>
            <a:r>
              <a:rPr lang="en-US" sz="1200" kern="1200" dirty="0" smtClean="0">
                <a:solidFill>
                  <a:schemeClr val="tx1"/>
                </a:solidFill>
                <a:latin typeface="+mn-lt"/>
                <a:ea typeface="+mn-ea"/>
                <a:cs typeface="+mn-cs"/>
              </a:rPr>
              <a:t>eed for </a:t>
            </a:r>
            <a:r>
              <a:rPr lang="en-US" sz="1200" b="1" kern="1200" dirty="0" smtClean="0">
                <a:solidFill>
                  <a:schemeClr val="tx1"/>
                </a:solidFill>
                <a:latin typeface="+mn-lt"/>
                <a:ea typeface="+mn-ea"/>
                <a:cs typeface="+mn-cs"/>
              </a:rPr>
              <a:t>connection</a:t>
            </a:r>
            <a:r>
              <a:rPr lang="en-US" sz="1200" kern="1200" dirty="0" smtClean="0">
                <a:solidFill>
                  <a:schemeClr val="tx1"/>
                </a:solidFill>
                <a:latin typeface="+mn-lt"/>
                <a:ea typeface="+mn-ea"/>
                <a:cs typeface="+mn-cs"/>
              </a:rPr>
              <a:t>:</a:t>
            </a:r>
          </a:p>
          <a:p>
            <a:pPr marL="365760" lvl="2" algn="l"/>
            <a:endParaRPr lang="en-US" sz="1200" kern="1200" dirty="0" smtClean="0">
              <a:solidFill>
                <a:schemeClr val="tx1"/>
              </a:solidFill>
              <a:latin typeface="+mn-lt"/>
              <a:ea typeface="+mn-ea"/>
              <a:cs typeface="+mn-cs"/>
            </a:endParaRPr>
          </a:p>
          <a:p>
            <a:pPr marL="365760" lvl="2" algn="l"/>
            <a:r>
              <a:rPr lang="en-US" sz="1200" kern="1200" dirty="0" smtClean="0">
                <a:solidFill>
                  <a:schemeClr val="tx1"/>
                </a:solidFill>
                <a:latin typeface="+mn-lt"/>
                <a:ea typeface="+mn-ea"/>
                <a:cs typeface="+mn-cs"/>
              </a:rPr>
              <a:t>Young adults to the wide range of conservation opportunities happening in the region</a:t>
            </a:r>
            <a:endParaRPr lang="en-US" sz="1400" kern="1200" dirty="0" smtClean="0">
              <a:solidFill>
                <a:schemeClr val="tx1"/>
              </a:solidFill>
              <a:latin typeface="+mn-lt"/>
              <a:ea typeface="+mn-ea"/>
              <a:cs typeface="+mn-cs"/>
            </a:endParaRPr>
          </a:p>
          <a:p>
            <a:pPr marL="365760" lvl="2" algn="l"/>
            <a:r>
              <a:rPr lang="en-US" sz="1200" kern="1200" dirty="0" smtClean="0">
                <a:solidFill>
                  <a:schemeClr val="tx1"/>
                </a:solidFill>
                <a:latin typeface="+mn-lt"/>
                <a:ea typeface="+mn-ea"/>
                <a:cs typeface="+mn-cs"/>
              </a:rPr>
              <a:t>This includes targeted outreach to young adults of diverse backgrounds</a:t>
            </a:r>
          </a:p>
          <a:p>
            <a:pPr marL="365760" lvl="2" algn="l"/>
            <a:endParaRPr lang="en-US" sz="1200" kern="1200" dirty="0" smtClean="0">
              <a:solidFill>
                <a:schemeClr val="tx1"/>
              </a:solidFill>
              <a:latin typeface="+mn-lt"/>
              <a:ea typeface="+mn-ea"/>
              <a:cs typeface="+mn-cs"/>
            </a:endParaRPr>
          </a:p>
          <a:p>
            <a:pPr marL="365760" lvl="2" algn="l"/>
            <a:r>
              <a:rPr lang="en-US" sz="1200" kern="1200" dirty="0" smtClean="0">
                <a:solidFill>
                  <a:schemeClr val="tx1"/>
                </a:solidFill>
                <a:latin typeface="+mn-lt"/>
                <a:ea typeface="+mn-ea"/>
                <a:cs typeface="+mn-cs"/>
              </a:rPr>
              <a:t>We’ll now hear from four different </a:t>
            </a:r>
            <a:r>
              <a:rPr lang="en-US" sz="1200" kern="1200" dirty="0" err="1" smtClean="0">
                <a:solidFill>
                  <a:schemeClr val="tx1"/>
                </a:solidFill>
                <a:latin typeface="+mn-lt"/>
                <a:ea typeface="+mn-ea"/>
                <a:cs typeface="+mn-cs"/>
              </a:rPr>
              <a:t>practioners</a:t>
            </a:r>
            <a:r>
              <a:rPr lang="en-US" sz="1200" kern="1200" baseline="0" dirty="0" smtClean="0">
                <a:solidFill>
                  <a:schemeClr val="tx1"/>
                </a:solidFill>
                <a:latin typeface="+mn-lt"/>
                <a:ea typeface="+mn-ea"/>
                <a:cs typeface="+mn-cs"/>
              </a:rPr>
              <a:t> that will each highlight some of their challenges and successes in order to show some of the regional best practices and also places for connection</a:t>
            </a:r>
            <a:endParaRPr lang="en-US" sz="1200" kern="1200" dirty="0" smtClean="0">
              <a:solidFill>
                <a:schemeClr val="tx1"/>
              </a:solidFill>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A22D765E-68FE-594A-9BA0-34A1C883B462}" type="slidenum">
              <a:rPr lang="en-US" smtClean="0"/>
              <a:pPr/>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latin typeface="Arial" pitchFamily="34" charset="0"/>
                <a:cs typeface="Arial" pitchFamily="34" charset="0"/>
              </a:rPr>
              <a:t>Strong partnerships </a:t>
            </a:r>
            <a:r>
              <a:rPr lang="en-US" dirty="0" smtClean="0">
                <a:latin typeface="Arial" pitchFamily="34" charset="0"/>
                <a:cs typeface="Arial" pitchFamily="34" charset="0"/>
              </a:rPr>
              <a:t>and networks strengthen</a:t>
            </a:r>
            <a:r>
              <a:rPr lang="en-US" baseline="0" dirty="0" smtClean="0">
                <a:latin typeface="Arial" pitchFamily="34" charset="0"/>
                <a:cs typeface="Arial" pitchFamily="34" charset="0"/>
              </a:rPr>
              <a:t> student experience </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dirty="0" smtClean="0"/>
              <a:t>College Placement</a:t>
            </a:r>
            <a:endParaRPr lang="en-US" sz="1200" dirty="0" smtClean="0">
              <a:latin typeface="Arial"/>
              <a:cs typeface="Arial"/>
            </a:endParaRP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dirty="0" smtClean="0"/>
              <a:t>Community Support</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dirty="0" smtClean="0">
                <a:latin typeface="Arial" pitchFamily="34" charset="0"/>
                <a:cs typeface="Arial" pitchFamily="34" charset="0"/>
              </a:rPr>
              <a:t>Building</a:t>
            </a:r>
            <a:r>
              <a:rPr lang="en-US" baseline="0" dirty="0" smtClean="0">
                <a:latin typeface="Arial" pitchFamily="34" charset="0"/>
                <a:cs typeface="Arial" pitchFamily="34" charset="0"/>
              </a:rPr>
              <a:t> curriculum &amp; sharing best practices among educators</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dirty="0" smtClean="0">
                <a:latin typeface="Arial"/>
                <a:cs typeface="Arial"/>
              </a:rPr>
              <a:t>Connecting members to future employers*</a:t>
            </a:r>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dirty="0" smtClean="0">
              <a:latin typeface="Arial" pitchFamily="34" charset="0"/>
              <a:cs typeface="Arial" pitchFamily="34" charset="0"/>
            </a:endParaRPr>
          </a:p>
          <a:p>
            <a:pPr marL="0" indent="0">
              <a:buFontTx/>
              <a:buNone/>
            </a:pPr>
            <a:r>
              <a:rPr lang="en-US" dirty="0" smtClean="0"/>
              <a:t>Small</a:t>
            </a:r>
            <a:r>
              <a:rPr lang="en-US" baseline="0" dirty="0" smtClean="0"/>
              <a:t> size is important: gets students engaged</a:t>
            </a:r>
          </a:p>
          <a:p>
            <a:pPr marL="171450" indent="-171450">
              <a:buFontTx/>
              <a:buChar char="-"/>
            </a:pPr>
            <a:r>
              <a:rPr lang="en-US" baseline="0" dirty="0" smtClean="0"/>
              <a:t>Recruitment is hard but once they are there they stay</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dirty="0" smtClean="0">
                <a:latin typeface="Arial" pitchFamily="34" charset="0"/>
                <a:cs typeface="Arial" pitchFamily="34" charset="0"/>
              </a:rPr>
              <a:t>100% retention rate</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A22D765E-68FE-594A-9BA0-34A1C883B462}" type="slidenum">
              <a:rPr lang="en-US" smtClean="0"/>
              <a:pPr/>
              <a:t>22</a:t>
            </a:fld>
            <a:endParaRPr lang="en-US"/>
          </a:p>
        </p:txBody>
      </p:sp>
    </p:spTree>
    <p:extLst>
      <p:ext uri="{BB962C8B-B14F-4D97-AF65-F5344CB8AC3E}">
        <p14:creationId xmlns:p14="http://schemas.microsoft.com/office/powerpoint/2010/main" val="1199483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solidFill>
                  <a:schemeClr val="tx1"/>
                </a:solidFill>
                <a:latin typeface="Arial"/>
                <a:cs typeface="Arial"/>
              </a:rPr>
              <a:t>Recruiting</a:t>
            </a:r>
            <a:r>
              <a:rPr lang="en-US" b="0" baseline="0" dirty="0" smtClean="0">
                <a:solidFill>
                  <a:schemeClr val="tx1"/>
                </a:solidFill>
                <a:latin typeface="Arial"/>
                <a:cs typeface="Arial"/>
              </a:rPr>
              <a:t> Participants</a:t>
            </a:r>
            <a:endParaRPr lang="en-US" b="0" dirty="0" smtClean="0">
              <a:solidFill>
                <a:schemeClr val="tx1"/>
              </a:solidFill>
              <a:latin typeface="Arial"/>
              <a:cs typeface="Arial"/>
            </a:endParaRPr>
          </a:p>
          <a:p>
            <a:pPr marL="171450" indent="-171450">
              <a:buFontTx/>
              <a:buChar char="-"/>
            </a:pPr>
            <a:r>
              <a:rPr lang="en-US" dirty="0" smtClean="0"/>
              <a:t>Could</a:t>
            </a:r>
            <a:r>
              <a:rPr lang="en-US" baseline="0" dirty="0" smtClean="0"/>
              <a:t> be due to parent buy in, transportation, not knowing what it is, building trust, other commitments  (sports, family, drivers </a:t>
            </a:r>
            <a:r>
              <a:rPr lang="en-US" baseline="0" dirty="0" err="1" smtClean="0"/>
              <a:t>ed</a:t>
            </a:r>
            <a:r>
              <a:rPr lang="en-US" baseline="0" dirty="0" smtClean="0"/>
              <a:t>, work)</a:t>
            </a:r>
          </a:p>
          <a:p>
            <a:pPr marL="171450" indent="-171450">
              <a:buFontTx/>
              <a:buChar char="-"/>
            </a:pPr>
            <a:r>
              <a:rPr lang="en-US" baseline="0" dirty="0" smtClean="0"/>
              <a:t>Hard to find the “right” fit</a:t>
            </a:r>
          </a:p>
          <a:p>
            <a:pPr marL="171450" indent="-171450">
              <a:buFontTx/>
              <a:buChar char="-"/>
            </a:pPr>
            <a:endParaRPr lang="en-US" baseline="0" dirty="0" smtClean="0"/>
          </a:p>
          <a:p>
            <a:pPr marL="0" indent="0">
              <a:buFontTx/>
              <a:buNone/>
            </a:pPr>
            <a:r>
              <a:rPr lang="en-US" baseline="0" dirty="0" smtClean="0"/>
              <a:t>Building Strong Partnerships</a:t>
            </a:r>
          </a:p>
          <a:p>
            <a:pPr marL="171450" indent="-171450">
              <a:buFontTx/>
              <a:buChar char="-"/>
            </a:pPr>
            <a:r>
              <a:rPr lang="en-US" baseline="0" dirty="0" smtClean="0"/>
              <a:t>Could do more</a:t>
            </a:r>
          </a:p>
          <a:p>
            <a:pPr marL="171450" indent="-171450">
              <a:buFontTx/>
              <a:buChar char="-"/>
            </a:pPr>
            <a:r>
              <a:rPr lang="en-US" baseline="0" dirty="0" smtClean="0"/>
              <a:t>Not part of people’s job descriptions</a:t>
            </a:r>
          </a:p>
          <a:p>
            <a:pPr marL="0" indent="0">
              <a:buFontTx/>
              <a:buNone/>
            </a:pPr>
            <a:endParaRPr lang="en-US" baseline="0" dirty="0" smtClean="0"/>
          </a:p>
          <a:p>
            <a:pPr marL="0" indent="0">
              <a:buFontTx/>
              <a:buNone/>
            </a:pPr>
            <a:r>
              <a:rPr lang="en-US" baseline="0" dirty="0" smtClean="0"/>
              <a:t>Funding</a:t>
            </a:r>
          </a:p>
          <a:p>
            <a:pPr marL="171450" indent="-171450">
              <a:buFontTx/>
              <a:buChar char="-"/>
            </a:pPr>
            <a:r>
              <a:rPr lang="en-US" baseline="0" dirty="0" smtClean="0"/>
              <a:t>We have great funders - and we need more of them to have a broader impact!</a:t>
            </a:r>
          </a:p>
          <a:p>
            <a:pPr marL="0" indent="0">
              <a:buFontTx/>
              <a:buNone/>
            </a:pPr>
            <a:endParaRPr lang="en-US" baseline="0" dirty="0" smtClean="0"/>
          </a:p>
          <a:p>
            <a:pPr marL="0" indent="0">
              <a:buFontTx/>
              <a:buNone/>
            </a:pPr>
            <a:r>
              <a:rPr lang="en-US" baseline="0" dirty="0" smtClean="0"/>
              <a:t>Communications</a:t>
            </a:r>
          </a:p>
          <a:p>
            <a:pPr marL="171450" indent="-171450">
              <a:buFontTx/>
              <a:buChar char="-"/>
            </a:pPr>
            <a:r>
              <a:rPr lang="en-US" baseline="0" dirty="0" smtClean="0"/>
              <a:t>Parents</a:t>
            </a:r>
          </a:p>
          <a:p>
            <a:pPr marL="171450" indent="-171450">
              <a:buFontTx/>
              <a:buChar char="-"/>
            </a:pPr>
            <a:r>
              <a:rPr lang="en-US" baseline="0" dirty="0" smtClean="0"/>
              <a:t>Students</a:t>
            </a:r>
          </a:p>
          <a:p>
            <a:pPr marL="171450" indent="-171450">
              <a:buFontTx/>
              <a:buChar char="-"/>
            </a:pPr>
            <a:r>
              <a:rPr lang="en-US" baseline="0" dirty="0" smtClean="0"/>
              <a:t>With funders</a:t>
            </a:r>
          </a:p>
          <a:p>
            <a:pPr marL="0" indent="0">
              <a:buFontTx/>
              <a:buNone/>
            </a:pPr>
            <a:endParaRPr lang="en-US" baseline="0" dirty="0" smtClean="0"/>
          </a:p>
          <a:p>
            <a:pPr marL="0" indent="0">
              <a:buFontTx/>
              <a:buNone/>
            </a:pPr>
            <a:r>
              <a:rPr lang="en-US" baseline="0" dirty="0" smtClean="0"/>
              <a:t>Employment options </a:t>
            </a:r>
          </a:p>
          <a:p>
            <a:pPr marL="171450" indent="-171450">
              <a:buFontTx/>
              <a:buChar char="-"/>
            </a:pPr>
            <a:r>
              <a:rPr lang="en-US" baseline="0" dirty="0" smtClean="0"/>
              <a:t>Shifting job market for conservation careers</a:t>
            </a:r>
          </a:p>
          <a:p>
            <a:pPr marL="171450" indent="-171450">
              <a:buFontTx/>
              <a:buChar char="-"/>
            </a:pPr>
            <a:r>
              <a:rPr lang="en-US" baseline="0" dirty="0" smtClean="0"/>
              <a:t>What we mean by conservation is also changing</a:t>
            </a:r>
          </a:p>
          <a:p>
            <a:pPr marL="171450" indent="-171450">
              <a:buFontTx/>
              <a:buChar char="-"/>
            </a:pPr>
            <a:r>
              <a:rPr lang="en-US" baseline="0" dirty="0" smtClean="0"/>
              <a:t>And it can take a while to finding a solid, conservation career (ties to diversity)</a:t>
            </a:r>
          </a:p>
          <a:p>
            <a:pPr marL="0" indent="0">
              <a:buFontTx/>
              <a:buNone/>
            </a:pPr>
            <a:endParaRPr lang="en-US" baseline="0" dirty="0" smtClean="0"/>
          </a:p>
          <a:p>
            <a:pPr marL="0" indent="0">
              <a:buFontTx/>
              <a:buNone/>
            </a:pP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22D765E-68FE-594A-9BA0-34A1C883B462}" type="slidenum">
              <a:rPr lang="en-US" smtClean="0"/>
              <a:pPr/>
              <a:t>23</a:t>
            </a:fld>
            <a:endParaRPr lang="en-US"/>
          </a:p>
        </p:txBody>
      </p:sp>
    </p:spTree>
    <p:extLst>
      <p:ext uri="{BB962C8B-B14F-4D97-AF65-F5344CB8AC3E}">
        <p14:creationId xmlns:p14="http://schemas.microsoft.com/office/powerpoint/2010/main" val="808823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2D765E-68FE-594A-9BA0-34A1C883B462}" type="slidenum">
              <a:rPr lang="en-US" smtClean="0"/>
              <a:pPr/>
              <a:t>24</a:t>
            </a:fld>
            <a:endParaRPr lang="en-US"/>
          </a:p>
        </p:txBody>
      </p:sp>
    </p:spTree>
    <p:extLst>
      <p:ext uri="{BB962C8B-B14F-4D97-AF65-F5344CB8AC3E}">
        <p14:creationId xmlns:p14="http://schemas.microsoft.com/office/powerpoint/2010/main" val="3106547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200976-F216-4CEB-825C-22593BDD5921}" type="datetimeFigureOut">
              <a:rPr lang="en-US" smtClean="0"/>
              <a:pPr/>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3462A0-09BA-4CA6-9A1E-7DEA37EB2B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200976-F216-4CEB-825C-22593BDD5921}" type="datetimeFigureOut">
              <a:rPr lang="en-US" smtClean="0"/>
              <a:pPr/>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3462A0-09BA-4CA6-9A1E-7DEA37EB2B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200976-F216-4CEB-825C-22593BDD5921}" type="datetimeFigureOut">
              <a:rPr lang="en-US" smtClean="0"/>
              <a:pPr/>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3462A0-09BA-4CA6-9A1E-7DEA37EB2B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200976-F216-4CEB-825C-22593BDD5921}" type="datetimeFigureOut">
              <a:rPr lang="en-US" smtClean="0"/>
              <a:pPr/>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3462A0-09BA-4CA6-9A1E-7DEA37EB2B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200976-F216-4CEB-825C-22593BDD5921}" type="datetimeFigureOut">
              <a:rPr lang="en-US" smtClean="0"/>
              <a:pPr/>
              <a:t>10/21/14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3462A0-09BA-4CA6-9A1E-7DEA37EB2B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200976-F216-4CEB-825C-22593BDD5921}" type="datetimeFigureOut">
              <a:rPr lang="en-US" smtClean="0"/>
              <a:pPr/>
              <a:t>10/21/14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3462A0-09BA-4CA6-9A1E-7DEA37EB2B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200976-F216-4CEB-825C-22593BDD5921}" type="datetimeFigureOut">
              <a:rPr lang="en-US" smtClean="0"/>
              <a:pPr/>
              <a:t>10/21/14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3462A0-09BA-4CA6-9A1E-7DEA37EB2B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200976-F216-4CEB-825C-22593BDD5921}" type="datetimeFigureOut">
              <a:rPr lang="en-US" smtClean="0"/>
              <a:pPr/>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3462A0-09BA-4CA6-9A1E-7DEA37EB2B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200976-F216-4CEB-825C-22593BDD5921}" type="datetimeFigureOut">
              <a:rPr lang="en-US" smtClean="0"/>
              <a:pPr/>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3462A0-09BA-4CA6-9A1E-7DEA37EB2B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200976-F216-4CEB-825C-22593BDD5921}" type="datetimeFigureOut">
              <a:rPr lang="en-US" smtClean="0"/>
              <a:pPr/>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3462A0-09BA-4CA6-9A1E-7DEA37EB2B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200976-F216-4CEB-825C-22593BDD5921}" type="datetimeFigureOut">
              <a:rPr lang="en-US" smtClean="0"/>
              <a:pPr/>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3462A0-09BA-4CA6-9A1E-7DEA37EB2B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200976-F216-4CEB-825C-22593BDD5921}" type="datetimeFigureOut">
              <a:rPr lang="en-US" smtClean="0"/>
              <a:pPr/>
              <a:t>10/21/14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462A0-09BA-4CA6-9A1E-7DEA37EB2B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9" Type="http://schemas.openxmlformats.org/officeDocument/2006/relationships/image" Target="../media/image11.png"/><Relationship Id="rId20" Type="http://schemas.openxmlformats.org/officeDocument/2006/relationships/image" Target="../media/image22.png"/><Relationship Id="rId21" Type="http://schemas.openxmlformats.org/officeDocument/2006/relationships/image" Target="../media/image23.png"/><Relationship Id="rId22" Type="http://schemas.openxmlformats.org/officeDocument/2006/relationships/image" Target="../media/image24.png"/><Relationship Id="rId23" Type="http://schemas.openxmlformats.org/officeDocument/2006/relationships/image" Target="../media/image25.png"/><Relationship Id="rId24" Type="http://schemas.openxmlformats.org/officeDocument/2006/relationships/image" Target="../media/image26.jpeg"/><Relationship Id="rId25" Type="http://schemas.openxmlformats.org/officeDocument/2006/relationships/image" Target="../media/image27.jpeg"/><Relationship Id="rId26" Type="http://schemas.openxmlformats.org/officeDocument/2006/relationships/image" Target="../media/image28.png"/><Relationship Id="rId27" Type="http://schemas.openxmlformats.org/officeDocument/2006/relationships/image" Target="../media/image29.png"/><Relationship Id="rId28" Type="http://schemas.openxmlformats.org/officeDocument/2006/relationships/image" Target="../media/image30.png"/><Relationship Id="rId29" Type="http://schemas.openxmlformats.org/officeDocument/2006/relationships/image" Target="../media/image31.png"/><Relationship Id="rId10" Type="http://schemas.openxmlformats.org/officeDocument/2006/relationships/image" Target="../media/image12.tiff"/><Relationship Id="rId11" Type="http://schemas.openxmlformats.org/officeDocument/2006/relationships/image" Target="../media/image13.png"/><Relationship Id="rId12" Type="http://schemas.openxmlformats.org/officeDocument/2006/relationships/image" Target="../media/image14.gif"/><Relationship Id="rId13" Type="http://schemas.openxmlformats.org/officeDocument/2006/relationships/image" Target="../media/image15.png"/><Relationship Id="rId14" Type="http://schemas.openxmlformats.org/officeDocument/2006/relationships/image" Target="../media/image16.gif"/><Relationship Id="rId15" Type="http://schemas.openxmlformats.org/officeDocument/2006/relationships/image" Target="../media/image17.tiff"/><Relationship Id="rId16" Type="http://schemas.openxmlformats.org/officeDocument/2006/relationships/image" Target="../media/image18.jpeg"/><Relationship Id="rId17" Type="http://schemas.openxmlformats.org/officeDocument/2006/relationships/image" Target="../media/image19.jpeg"/><Relationship Id="rId18" Type="http://schemas.openxmlformats.org/officeDocument/2006/relationships/image" Target="../media/image20.png"/><Relationship Id="rId19" Type="http://schemas.openxmlformats.org/officeDocument/2006/relationships/image" Target="../media/image21.png"/><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jpeg"/><Relationship Id="rId7" Type="http://schemas.openxmlformats.org/officeDocument/2006/relationships/image" Target="../media/image9.gif"/><Relationship Id="rId8"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4.gif"/></Relationships>
</file>

<file path=ppt/slides/_rels/slide8.xml.rels><?xml version="1.0" encoding="UTF-8" standalone="yes"?>
<Relationships xmlns="http://schemas.openxmlformats.org/package/2006/relationships"><Relationship Id="rId9" Type="http://schemas.openxmlformats.org/officeDocument/2006/relationships/image" Target="../media/image41.png"/><Relationship Id="rId20" Type="http://schemas.openxmlformats.org/officeDocument/2006/relationships/image" Target="../media/image52.png"/><Relationship Id="rId10" Type="http://schemas.openxmlformats.org/officeDocument/2006/relationships/image" Target="../media/image42.png"/><Relationship Id="rId11" Type="http://schemas.openxmlformats.org/officeDocument/2006/relationships/image" Target="../media/image43.png"/><Relationship Id="rId12" Type="http://schemas.openxmlformats.org/officeDocument/2006/relationships/image" Target="../media/image44.png"/><Relationship Id="rId13" Type="http://schemas.openxmlformats.org/officeDocument/2006/relationships/image" Target="../media/image45.png"/><Relationship Id="rId14" Type="http://schemas.openxmlformats.org/officeDocument/2006/relationships/image" Target="../media/image46.png"/><Relationship Id="rId15" Type="http://schemas.openxmlformats.org/officeDocument/2006/relationships/image" Target="../media/image47.png"/><Relationship Id="rId16" Type="http://schemas.openxmlformats.org/officeDocument/2006/relationships/image" Target="../media/image48.png"/><Relationship Id="rId17" Type="http://schemas.openxmlformats.org/officeDocument/2006/relationships/image" Target="../media/image49.png"/><Relationship Id="rId18" Type="http://schemas.openxmlformats.org/officeDocument/2006/relationships/image" Target="../media/image50.png"/><Relationship Id="rId19" Type="http://schemas.openxmlformats.org/officeDocument/2006/relationships/image" Target="../media/image51.png"/><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57.png"/></Relationships>
</file>

<file path=ppt/slides/_rels/slide12.xml.rels><?xml version="1.0" encoding="UTF-8" standalone="yes"?>
<Relationships xmlns="http://schemas.openxmlformats.org/package/2006/relationships"><Relationship Id="rId11" Type="http://schemas.openxmlformats.org/officeDocument/2006/relationships/image" Target="../media/image67.png"/><Relationship Id="rId12" Type="http://schemas.openxmlformats.org/officeDocument/2006/relationships/image" Target="../media/image68.png"/><Relationship Id="rId13" Type="http://schemas.openxmlformats.org/officeDocument/2006/relationships/image" Target="../media/image69.png"/><Relationship Id="rId14" Type="http://schemas.openxmlformats.org/officeDocument/2006/relationships/image" Target="../media/image70.png"/><Relationship Id="rId15"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image" Target="../media/image58.png"/><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png"/><Relationship Id="rId9" Type="http://schemas.openxmlformats.org/officeDocument/2006/relationships/image" Target="../media/image65.png"/><Relationship Id="rId10" Type="http://schemas.openxmlformats.org/officeDocument/2006/relationships/image" Target="../media/image66.png"/></Relationships>
</file>

<file path=ppt/slides/_rels/slide13.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80.png"/><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1.jpeg"/><Relationship Id="rId3" Type="http://schemas.openxmlformats.org/officeDocument/2006/relationships/image" Target="../media/image8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jpeg"/><Relationship Id="rId3" Type="http://schemas.openxmlformats.org/officeDocument/2006/relationships/image" Target="../media/image8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jpg"/><Relationship Id="rId3" Type="http://schemas.openxmlformats.org/officeDocument/2006/relationships/image" Target="../media/image8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png"/><Relationship Id="rId3" Type="http://schemas.openxmlformats.org/officeDocument/2006/relationships/image" Target="../media/image9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ZVR8kbAUXUc" TargetMode="External"/></Relationships>
</file>

<file path=ppt/slides/_rels/slide21.xml.rels><?xml version="1.0" encoding="UTF-8" standalone="yes"?>
<Relationships xmlns="http://schemas.openxmlformats.org/package/2006/relationships"><Relationship Id="rId9" Type="http://schemas.openxmlformats.org/officeDocument/2006/relationships/image" Target="../media/image41.png"/><Relationship Id="rId20" Type="http://schemas.openxmlformats.org/officeDocument/2006/relationships/image" Target="../media/image52.png"/><Relationship Id="rId10" Type="http://schemas.openxmlformats.org/officeDocument/2006/relationships/image" Target="../media/image42.png"/><Relationship Id="rId11" Type="http://schemas.openxmlformats.org/officeDocument/2006/relationships/image" Target="../media/image43.png"/><Relationship Id="rId12" Type="http://schemas.openxmlformats.org/officeDocument/2006/relationships/image" Target="../media/image44.png"/><Relationship Id="rId13" Type="http://schemas.openxmlformats.org/officeDocument/2006/relationships/image" Target="../media/image45.png"/><Relationship Id="rId14" Type="http://schemas.openxmlformats.org/officeDocument/2006/relationships/image" Target="../media/image46.png"/><Relationship Id="rId15" Type="http://schemas.openxmlformats.org/officeDocument/2006/relationships/image" Target="../media/image47.png"/><Relationship Id="rId16" Type="http://schemas.openxmlformats.org/officeDocument/2006/relationships/image" Target="../media/image48.png"/><Relationship Id="rId17" Type="http://schemas.openxmlformats.org/officeDocument/2006/relationships/image" Target="../media/image49.png"/><Relationship Id="rId18" Type="http://schemas.openxmlformats.org/officeDocument/2006/relationships/image" Target="../media/image50.png"/><Relationship Id="rId19" Type="http://schemas.openxmlformats.org/officeDocument/2006/relationships/image" Target="../media/image51.png"/><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1.jpeg"/></Relationships>
</file>

<file path=ppt/slides/_rels/slide25.xml.rels><?xml version="1.0" encoding="UTF-8" standalone="yes"?>
<Relationships xmlns="http://schemas.openxmlformats.org/package/2006/relationships"><Relationship Id="rId3" Type="http://schemas.openxmlformats.org/officeDocument/2006/relationships/hyperlink" Target="mailto:apaul@fieldmuseum.org" TargetMode="External"/><Relationship Id="rId4" Type="http://schemas.openxmlformats.org/officeDocument/2006/relationships/hyperlink" Target="mailto:dbild@naturemuseum.org" TargetMode="External"/><Relationship Id="rId5" Type="http://schemas.openxmlformats.org/officeDocument/2006/relationships/hyperlink" Target="mailto:lmilkert@fieldmuseum.org" TargetMode="External"/><Relationship Id="rId6" Type="http://schemas.openxmlformats.org/officeDocument/2006/relationships/hyperlink" Target="mailto:cruiz@thesca.org" TargetMode="External"/><Relationship Id="rId1" Type="http://schemas.openxmlformats.org/officeDocument/2006/relationships/slideLayout" Target="../slideLayouts/slideLayout2.xml"/><Relationship Id="rId2" Type="http://schemas.openxmlformats.org/officeDocument/2006/relationships/image" Target="../media/image9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 name="Picture 5" descr="http://fieldmuseum.org/sites/default/files/styles/content-full/public/Partners_ADC-BW-Oliver-group.jpg"/>
          <p:cNvPicPr/>
          <p:nvPr/>
        </p:nvPicPr>
        <p:blipFill>
          <a:blip r:embed="rId3" cstate="print">
            <a:lum bright="10000" contrast="10000"/>
            <a:extLst>
              <a:ext uri="{28A0092B-C50C-407E-A947-70E740481C1C}">
                <a14:useLocalDpi xmlns:a14="http://schemas.microsoft.com/office/drawing/2010/main" val="0"/>
              </a:ext>
            </a:extLst>
          </a:blip>
          <a:srcRect/>
          <a:stretch>
            <a:fillRect/>
          </a:stretch>
        </p:blipFill>
        <p:spPr bwMode="auto">
          <a:xfrm>
            <a:off x="914400" y="2590800"/>
            <a:ext cx="7391400"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p:spPr>
      </p:pic>
      <p:sp>
        <p:nvSpPr>
          <p:cNvPr id="7" name="Rectangle 3"/>
          <p:cNvSpPr>
            <a:spLocks noChangeArrowheads="1"/>
          </p:cNvSpPr>
          <p:nvPr/>
        </p:nvSpPr>
        <p:spPr bwMode="auto">
          <a:xfrm>
            <a:off x="0" y="729734"/>
            <a:ext cx="9144000" cy="1661994"/>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effectLst/>
                <a:latin typeface="Arial"/>
                <a:ea typeface="Calibri" pitchFamily="34" charset="0"/>
                <a:cs typeface="Arial"/>
              </a:rPr>
              <a:t>Successes</a:t>
            </a:r>
            <a:r>
              <a:rPr kumimoji="0" lang="en-US" sz="3600" b="1" i="0" u="none" strike="noStrike" cap="none" normalizeH="0" dirty="0" smtClean="0">
                <a:ln>
                  <a:noFill/>
                </a:ln>
                <a:effectLst/>
                <a:latin typeface="Arial"/>
                <a:ea typeface="Calibri" pitchFamily="34" charset="0"/>
                <a:cs typeface="Arial"/>
              </a:rPr>
              <a:t> and Challenges in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dirty="0" smtClean="0">
                <a:ln>
                  <a:noFill/>
                </a:ln>
                <a:effectLst/>
                <a:latin typeface="Arial"/>
                <a:ea typeface="Calibri" pitchFamily="34" charset="0"/>
                <a:cs typeface="Arial"/>
              </a:rPr>
              <a:t>Creating the N</a:t>
            </a:r>
            <a:r>
              <a:rPr kumimoji="0" lang="en-US" sz="3600" b="1" i="0" u="none" strike="noStrike" cap="none" normalizeH="0" baseline="0" dirty="0" smtClean="0">
                <a:ln>
                  <a:noFill/>
                </a:ln>
                <a:effectLst/>
                <a:latin typeface="Arial"/>
                <a:cs typeface="Arial"/>
              </a:rPr>
              <a:t>ext Generation of Conservation Leaders</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 name="TextBox 6"/>
          <p:cNvSpPr txBox="1"/>
          <p:nvPr/>
        </p:nvSpPr>
        <p:spPr>
          <a:xfrm>
            <a:off x="304800" y="685800"/>
            <a:ext cx="8382000" cy="3970317"/>
          </a:xfrm>
          <a:prstGeom prst="rect">
            <a:avLst/>
          </a:prstGeom>
          <a:noFill/>
        </p:spPr>
        <p:txBody>
          <a:bodyPr wrap="square" rtlCol="0">
            <a:spAutoFit/>
          </a:bodyPr>
          <a:lstStyle/>
          <a:p>
            <a:pPr algn="ctr"/>
            <a:r>
              <a:rPr lang="en-US" sz="3200" b="1" dirty="0" smtClean="0">
                <a:latin typeface="Arial"/>
                <a:cs typeface="Arial"/>
              </a:rPr>
              <a:t>Today’s Presentation:</a:t>
            </a:r>
          </a:p>
          <a:p>
            <a:endParaRPr lang="en-US" sz="2200" dirty="0" smtClean="0">
              <a:latin typeface="Arial"/>
              <a:cs typeface="Arial"/>
            </a:endParaRPr>
          </a:p>
          <a:p>
            <a:endParaRPr lang="en-US" sz="2200" dirty="0" smtClean="0">
              <a:latin typeface="Arial"/>
              <a:cs typeface="Arial"/>
            </a:endParaRPr>
          </a:p>
          <a:p>
            <a:pPr marL="342900" indent="-342900">
              <a:buFont typeface="Arial"/>
              <a:buChar char="•"/>
            </a:pPr>
            <a:r>
              <a:rPr lang="en-US" sz="2200" dirty="0">
                <a:latin typeface="Arial"/>
                <a:cs typeface="Arial"/>
              </a:rPr>
              <a:t>Research and </a:t>
            </a:r>
            <a:r>
              <a:rPr lang="en-US" sz="2200" dirty="0" smtClean="0">
                <a:latin typeface="Arial"/>
                <a:cs typeface="Arial"/>
              </a:rPr>
              <a:t>Recommendations from the Chicago Wilderness Next Generation of Conservation Leaders Working Group</a:t>
            </a:r>
            <a:r>
              <a:rPr lang="en-US" sz="2200" dirty="0">
                <a:latin typeface="Arial"/>
                <a:cs typeface="Arial"/>
              </a:rPr>
              <a:t/>
            </a:r>
            <a:br>
              <a:rPr lang="en-US" sz="2200" dirty="0">
                <a:latin typeface="Arial"/>
                <a:cs typeface="Arial"/>
              </a:rPr>
            </a:br>
            <a:endParaRPr lang="en-US" sz="2200" dirty="0" smtClean="0">
              <a:latin typeface="Arial"/>
              <a:cs typeface="Arial"/>
            </a:endParaRPr>
          </a:p>
          <a:p>
            <a:pPr marL="342900" indent="-342900">
              <a:buFont typeface="Arial"/>
              <a:buChar char="•"/>
            </a:pPr>
            <a:r>
              <a:rPr lang="en-US" sz="2200" dirty="0" smtClean="0">
                <a:latin typeface="Arial"/>
                <a:cs typeface="Arial"/>
              </a:rPr>
              <a:t>Best Practices and Common Program Challenges: </a:t>
            </a:r>
            <a:br>
              <a:rPr lang="en-US" sz="2200" dirty="0" smtClean="0">
                <a:latin typeface="Arial"/>
                <a:cs typeface="Arial"/>
              </a:rPr>
            </a:br>
            <a:r>
              <a:rPr lang="en-US" sz="2200" dirty="0" smtClean="0">
                <a:latin typeface="Arial"/>
                <a:cs typeface="Arial"/>
              </a:rPr>
              <a:t>3 Case Studies</a:t>
            </a:r>
            <a:br>
              <a:rPr lang="en-US" sz="2200" dirty="0" smtClean="0">
                <a:latin typeface="Arial"/>
                <a:cs typeface="Arial"/>
              </a:rPr>
            </a:br>
            <a:endParaRPr lang="en-US" sz="2200" dirty="0" smtClean="0">
              <a:latin typeface="Arial"/>
              <a:cs typeface="Arial"/>
            </a:endParaRPr>
          </a:p>
          <a:p>
            <a:pPr marL="342900" indent="-342900">
              <a:buFont typeface="Arial"/>
              <a:buChar char="•"/>
            </a:pPr>
            <a:r>
              <a:rPr lang="en-US" sz="2200" dirty="0" smtClean="0">
                <a:latin typeface="Arial"/>
                <a:cs typeface="Arial"/>
              </a:rPr>
              <a:t>Discussion</a:t>
            </a:r>
          </a:p>
          <a:p>
            <a:pPr>
              <a:buFont typeface="Arial" pitchFamily="34" charset="0"/>
              <a:buChar char="•"/>
            </a:pPr>
            <a:endParaRPr lang="en-US" sz="2200" dirty="0">
              <a:latin typeface="Arial"/>
              <a:cs typeface="Arial"/>
            </a:endParaRPr>
          </a:p>
        </p:txBody>
      </p:sp>
      <p:pic>
        <p:nvPicPr>
          <p:cNvPr id="6" name="Picture 4" descr="Fishin' Buddi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600" y="4343400"/>
            <a:ext cx="5045252" cy="2209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rcRect t="503" b="503"/>
          <a:stretch>
            <a:fillRect/>
          </a:stretch>
        </p:blipFill>
        <p:spPr>
          <a:xfrm>
            <a:off x="0" y="152400"/>
            <a:ext cx="3657600" cy="2011539"/>
          </a:xfrm>
        </p:spPr>
      </p:pic>
      <p:pic>
        <p:nvPicPr>
          <p:cNvPr id="5" name="Content Placeholder 3" descr="CW Base Imagery.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8467"/>
            <a:ext cx="58658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52400" y="2514600"/>
            <a:ext cx="3505200" cy="2585323"/>
          </a:xfrm>
          <a:prstGeom prst="rect">
            <a:avLst/>
          </a:prstGeom>
          <a:noFill/>
        </p:spPr>
        <p:txBody>
          <a:bodyPr wrap="square" rtlCol="0">
            <a:spAutoFit/>
          </a:bodyPr>
          <a:lstStyle/>
          <a:p>
            <a:pPr marL="285750" indent="-285750">
              <a:buFont typeface="Arial"/>
              <a:buChar char="•"/>
            </a:pPr>
            <a:r>
              <a:rPr lang="en-US" dirty="0" smtClean="0">
                <a:latin typeface="Arial"/>
                <a:cs typeface="Arial"/>
              </a:rPr>
              <a:t>Over 300 organizations</a:t>
            </a:r>
          </a:p>
          <a:p>
            <a:pPr marL="285750" indent="-285750">
              <a:buFont typeface="Arial"/>
              <a:buChar char="•"/>
            </a:pPr>
            <a:endParaRPr lang="en-US" dirty="0" smtClean="0">
              <a:latin typeface="Arial"/>
              <a:cs typeface="Arial"/>
            </a:endParaRPr>
          </a:p>
          <a:p>
            <a:pPr marL="285750" indent="-285750">
              <a:buFont typeface="Arial"/>
              <a:buChar char="•"/>
            </a:pPr>
            <a:r>
              <a:rPr lang="en-US" dirty="0" smtClean="0">
                <a:latin typeface="Arial"/>
                <a:cs typeface="Arial"/>
              </a:rPr>
              <a:t>545,000 </a:t>
            </a:r>
            <a:r>
              <a:rPr lang="en-US" dirty="0">
                <a:latin typeface="Arial"/>
                <a:cs typeface="Arial"/>
              </a:rPr>
              <a:t>acres </a:t>
            </a:r>
            <a:endParaRPr lang="en-US" dirty="0" smtClean="0">
              <a:latin typeface="Arial"/>
              <a:cs typeface="Arial"/>
            </a:endParaRPr>
          </a:p>
          <a:p>
            <a:pPr marL="285750" indent="-285750">
              <a:buFont typeface="Arial"/>
              <a:buChar char="•"/>
            </a:pPr>
            <a:endParaRPr lang="en-US" dirty="0" smtClean="0">
              <a:latin typeface="Arial"/>
              <a:cs typeface="Arial"/>
            </a:endParaRPr>
          </a:p>
          <a:p>
            <a:pPr marL="285750" indent="-285750">
              <a:buFont typeface="Arial"/>
              <a:buChar char="•"/>
            </a:pPr>
            <a:r>
              <a:rPr lang="en-US" dirty="0" smtClean="0">
                <a:latin typeface="Arial"/>
                <a:cs typeface="Arial"/>
              </a:rPr>
              <a:t>Four key initiatives</a:t>
            </a:r>
          </a:p>
          <a:p>
            <a:pPr marL="742950" lvl="1" indent="-285750">
              <a:buFont typeface="Arial"/>
              <a:buChar char="•"/>
            </a:pPr>
            <a:r>
              <a:rPr lang="en-US" dirty="0" smtClean="0">
                <a:latin typeface="Arial"/>
                <a:cs typeface="Arial"/>
              </a:rPr>
              <a:t>Restoring </a:t>
            </a:r>
            <a:r>
              <a:rPr lang="en-US" dirty="0" err="1" smtClean="0">
                <a:latin typeface="Arial"/>
                <a:cs typeface="Arial"/>
              </a:rPr>
              <a:t>Narure</a:t>
            </a:r>
            <a:endParaRPr lang="en-US" dirty="0" smtClean="0">
              <a:latin typeface="Arial"/>
              <a:cs typeface="Arial"/>
            </a:endParaRPr>
          </a:p>
          <a:p>
            <a:pPr marL="742950" lvl="1" indent="-285750">
              <a:buFont typeface="Arial"/>
              <a:buChar char="•"/>
            </a:pPr>
            <a:r>
              <a:rPr lang="en-US" dirty="0" smtClean="0">
                <a:latin typeface="Arial"/>
                <a:cs typeface="Arial"/>
              </a:rPr>
              <a:t>Climate Action</a:t>
            </a:r>
          </a:p>
          <a:p>
            <a:pPr marL="742950" lvl="1" indent="-285750">
              <a:buFont typeface="Arial"/>
              <a:buChar char="•"/>
            </a:pPr>
            <a:r>
              <a:rPr lang="en-US" dirty="0" smtClean="0">
                <a:latin typeface="Arial"/>
                <a:cs typeface="Arial"/>
              </a:rPr>
              <a:t>Leave No Child Inside</a:t>
            </a:r>
          </a:p>
          <a:p>
            <a:pPr marL="742950" lvl="1" indent="-285750">
              <a:buFont typeface="Arial"/>
              <a:buChar char="•"/>
            </a:pPr>
            <a:r>
              <a:rPr lang="en-US" dirty="0" smtClean="0">
                <a:latin typeface="Arial"/>
                <a:cs typeface="Arial"/>
              </a:rPr>
              <a:t>Greening Infrastructure</a:t>
            </a:r>
          </a:p>
        </p:txBody>
      </p:sp>
    </p:spTree>
    <p:extLst>
      <p:ext uri="{BB962C8B-B14F-4D97-AF65-F5344CB8AC3E}">
        <p14:creationId xmlns:p14="http://schemas.microsoft.com/office/powerpoint/2010/main" val="1347417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cifund.org/images/aci_logo.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98" r="50298"/>
          <a:stretch/>
        </p:blipFill>
        <p:spPr bwMode="auto">
          <a:xfrm>
            <a:off x="0" y="1600200"/>
            <a:ext cx="2133599" cy="6095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o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2971800"/>
            <a:ext cx="3747205" cy="58779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brookfieldzoo.org/CZS/images/global-layout/header-bg-o.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1358"/>
          <a:stretch/>
        </p:blipFill>
        <p:spPr bwMode="auto">
          <a:xfrm>
            <a:off x="228600" y="381000"/>
            <a:ext cx="1508125" cy="118110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duneslearningcenter.org/storage/duneslogo_150.jpg?__SQUARESPACE_CACHEVERSION=133657593747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48600" y="4191000"/>
            <a:ext cx="1093718" cy="144780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fotfp.org/wp-content/themes/fotfp/images/spacer.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www.fotfp.org/wp-content/themes/fotfp/images/spacer.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7975" y="158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www.fotfp.org/wp-content/themes/fotfp/images/spacer.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375" y="1682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http://www.fotfp.org/wp-content/themes/fotfp/images/spacer.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775" y="3206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http://www.fotfp.org/wp-content/themes/fotfp/images/spacer.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175" y="4730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8" name="Picture 2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38800" y="2133600"/>
            <a:ext cx="1559719" cy="1031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9" name="Picture 21" descr="H:\COMMUNICATIONS\Photos\Logo\GDDF Logo.t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86200" y="1143000"/>
            <a:ext cx="2606675" cy="804863"/>
          </a:xfrm>
          <a:prstGeom prst="rect">
            <a:avLst/>
          </a:prstGeom>
          <a:noFill/>
          <a:extLst>
            <a:ext uri="{909E8E84-426E-40dd-AFC4-6F175D3DCCD1}">
              <a14:hiddenFill xmlns:a14="http://schemas.microsoft.com/office/drawing/2010/main">
                <a:solidFill>
                  <a:srgbClr val="FFFFFF"/>
                </a:solidFill>
              </a14:hiddenFill>
            </a:ext>
          </a:extLst>
        </p:spPr>
      </p:pic>
      <p:pic>
        <p:nvPicPr>
          <p:cNvPr id="2071" name="Picture 23" descr="Center for Conservation Leadership"/>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715000" y="4191000"/>
            <a:ext cx="2095500" cy="838201"/>
          </a:xfrm>
          <a:prstGeom prst="rect">
            <a:avLst/>
          </a:prstGeom>
          <a:noFill/>
          <a:extLst>
            <a:ext uri="{909E8E84-426E-40dd-AFC4-6F175D3DCCD1}">
              <a14:hiddenFill xmlns:a14="http://schemas.microsoft.com/office/drawing/2010/main">
                <a:solidFill>
                  <a:srgbClr val="FFFFFF"/>
                </a:solidFill>
              </a14:hiddenFill>
            </a:ext>
          </a:extLst>
        </p:spPr>
      </p:pic>
      <p:pic>
        <p:nvPicPr>
          <p:cNvPr id="2077" name="Picture 29" descr="http://www.thesca.org/sites/all/themes/sca/images/logo.gi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934200" y="838200"/>
            <a:ext cx="696684" cy="1174296"/>
          </a:xfrm>
          <a:prstGeom prst="rect">
            <a:avLst/>
          </a:prstGeom>
          <a:noFill/>
          <a:extLst>
            <a:ext uri="{909E8E84-426E-40dd-AFC4-6F175D3DCCD1}">
              <a14:hiddenFill xmlns:a14="http://schemas.microsoft.com/office/drawing/2010/main">
                <a:solidFill>
                  <a:srgbClr val="FFFFFF"/>
                </a:solidFill>
              </a14:hiddenFill>
            </a:ext>
          </a:extLst>
        </p:spPr>
      </p:pic>
      <p:pic>
        <p:nvPicPr>
          <p:cNvPr id="2079" name="Picture 31" descr="Hom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15200" y="3429000"/>
            <a:ext cx="16002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2081" name="Picture 33" descr="Official Web page of the U S Fish and Wildlife Service"/>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572000" y="5718313"/>
            <a:ext cx="947739" cy="11396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28600" y="2286000"/>
            <a:ext cx="3046186" cy="662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020051" y="685800"/>
            <a:ext cx="1123949"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791200" y="5198209"/>
            <a:ext cx="1149655" cy="1659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038600" y="3276600"/>
            <a:ext cx="1521776" cy="1181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971800" y="4419600"/>
            <a:ext cx="1742288" cy="1244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391400" y="2438400"/>
            <a:ext cx="1483006" cy="972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28600" y="5562600"/>
            <a:ext cx="1980856" cy="1079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2" name="Picture 2" descr="http://educators.k12.com/sites/k12/files/content-images/transformation-award-chicago-public-schools-cps-logo.png"/>
          <p:cNvPicPr>
            <a:picLocks noChangeAspect="1" noChangeArrowheads="1"/>
          </p:cNvPicPr>
          <p:nvPr/>
        </p:nvPicPr>
        <p:blipFill>
          <a:blip r:embed="rId22" cstate="print"/>
          <a:srcRect/>
          <a:stretch>
            <a:fillRect/>
          </a:stretch>
        </p:blipFill>
        <p:spPr bwMode="auto">
          <a:xfrm>
            <a:off x="2057400" y="1143000"/>
            <a:ext cx="1814286" cy="762000"/>
          </a:xfrm>
          <a:prstGeom prst="rect">
            <a:avLst/>
          </a:prstGeom>
          <a:noFill/>
        </p:spPr>
      </p:pic>
      <p:sp>
        <p:nvSpPr>
          <p:cNvPr id="20484" name="AutoShape 4" descr="data:image/jpeg;base64,/9j/4AAQSkZJRgABAQAAAQABAAD/2wCEAAkGBg0QEBARDw8REBAWDxkQFBcWDg4SEQ8YFRQVFBUSHhgXJyweGiUjGRcbHy8gIykqLS04GB8xNTEvNTI3MC0BCQoKDgwOFQ8PGiwkHiQ1NTM1KikpNS01NSksLCwpKS0sLC81NTUpLSkpLCkpNTUvLDU1Ni4pKS0pNjMtLCkpNf/AABEIAKAAoAMBIgACEQEDEQH/xAAbAAEBAQADAQEAAAAAAAAAAAAABQQBAgMHBv/EADwQAAIBAwIEAggCBwkBAAAAAAECAAMREgQhBRMxQSJRBiMyYXGBkaEUQjNDUmKywfA0Y3JzgpKTw9IV/8QAFgEBAQEAAAAAAAAAAAAAAAAAAAEC/8QAJBEBAQABAgQHAQAAAAAAAAAAAAESAhEhQVFhEyIxcYGRoQP/2gAMAwEAAhEDEQA/APuMREBERAREQEREBERAREQEREBERAREQEREBERAREQEREBERAREQEREBERAREQEREBERAREQEREBERAREQEREBERAREQEREBERAREQEREBERAREQEREBE4kbiHpGoY0dKv4nU/sq3go/vVHGyj3dT2E1p03V6M6tU0+q1Ex8L01ZKdq1XnVCSzNYKoJ/Kq9gOg7zZJeFWXeEREikREBERAREQEROGv2gcxOrZdrfUzO7ajstL51H/8AMsiWtUScya49H06D/Lquf4lngeE6xvb17geVOhQT7tkZrGdYzleUqs7gAkkADqSbASLqPS7TXKacPq6vTGiuYHxf2F+ZnI9EtKxvW5upP99Weov+z2ftK9HToihUVUUdAqhVHyEvknf8Z897fqA3Ctdq/wC11Pw1E/qKLnNx5PW6/JbfGUv/AJi0NPUpaNEoty25dlAAfE4sfPe25lGcGS/0t9uiz+cnv1T+B8WTU0g42ceCoh2ek49pGHYg/XrKMj8T9HVqvzqNV9NqLW5iW8YHRXQ7OPjuPOZw3GaexXSakeYerp3PysyzWM1cdN+KzNWrTw1T5j9BEhDivE+/Dh8tdSI+4E7DX8TPTRUU/wAWtv8AwoZPDvb7jXizv9VbiR1XijdTpKY9y16pH1Kie6cP1B/Satz7kpUqY+9z95MducWa7eVUZxlMycPTuXc/vVHP26TQqAdBaZam7kGcxEikm8f4sdLQaqE5jA7LlYtbxP8ARAx+UpGSeIUFesjVKb1ERGsvJVkLPYZ3J7LcWt+YxJuluzUnFKbOiLds6BrqRbEqCo6+/ITz0/GqTjTkBgKyF0uAMQqhjfy2MlcM4YKApgfijy0ainqkA5TOHWmb3viFC322E7LwunhTpkasrTptTXw07hXUIRt127++axqZRuT0l0xWi12C1ajU1JUgKykizfs3Owv1uPOeicaViwp06jsvtgBLr4mUdTuTiTYdpgXhunDNbT1sGLFqfKTlHNBTYY+RABtONNw9KRvSXWIcAjbK5qAElblr7i5GXW3W8Y0yipoOKJW5mAIwqNTNyu5Vip2BuNx3tM+k9IadVaZpo7M6l1W9PLFcbsd7DdgLHe5nTQqtHmY09QQ7tUINNNizFjuN+p7zwoaCnTFHl09SjUkNNWCJkyta6tfY7qD07CMaZRo0/pNQqOiqtTxYi+GyljUUKR1FmpsDttaaa/FcaopcqoSULgjDEqpUMet9i4+8lLwmgGDrS1KuMcWCrkpVnYm/fI1GyvsbzbWZWqLUNLUZCk9LZBazlCfn4BGNMo8z6WabAVBkwOm/FbYEhbqLHfY+IbfGaNdxfCnSZVu9WqtGmCwtk19yVvsApO3lJr8IoGmtPl6kAaY6XZEuVJQ3Pv8AAN/jPfiOnWtSWmU1KstQVadRaSBqbqclYDp7rWsQSIxplGivxGrQ5jVmpOi0s7IGWqPEB7LE3G/W46TleP0i1JcHDOzoAcFsaTBW6nfrta95Lq8Laq7vqOa5bTfhvBphT8OfMLbs29+3SaBw+mrq6JqVxZ2VQlMqnMxLgA9Bdbgdrm0Y0yjXV9IaQDlUd8KwoPYKLMxUL1IuCWAuPI+U7cU4nUpDTFUHrdSlFg3VA4Yk7bXFpPHCqA9mlqVutMNZF9YaVTmq7eZyvc9wTPfjCNXFHFa1M09QtcHkBw2F/CRkOt4xplFGvxKmlWlSYnOpfHbbwi+57X7edjMS+k1E0uaEcpmKd/AAGapy8Lk22PXyvPCpo1qHOtTrvVDIwcUlU0zTYsuIubA3N9ze5ngnBaCqVRNUoLK7AKlmZKnMVyDte+xPcWveMaZRZ0nFUq1HpqDkgBa5Tw5AMNgb2IOzdDY77TbJOk06c5ahStmKZphmRFCqbErdfet7HpvaVhJZssu5MOrpag1FNNgE5bAi/wCc2xa3e283RIqcF1thc0r2W9geviytft7JHwI986466zeKlfJ8diRbJeXf/TcGU4gYqI1PjzwvYYWO17b328/6E6FNV6o3W4pMKgB8JchcWA8rg/WUIgT8NXb2qd/h09Wf+y3yE76VdTkOaaZGG+N/a+BH8/rNsQJGj0+vVAHqIzYvcne5IXl/IHK89sdZc707XFuvT82/9dJRiBMC62z3NK/rMLD/AIr393W09qy6nw4FAeW2Vx1fw49O3X7TbFoGHTDVBjzDTKcva1w2dz191rfedEGst4uWTZelwCRUOXXzS3zlG0QJ2qparNjTZbYWUEkBGxfqB7V2K/IGCusy2NPHJOxyA/WDy+EoxAmKuuxAJpZWe5F+p/RW+FrH4zuU1eWzU8bntvawt/P7ShEDHpF1II5ppkYb4gjxZHcX7FbfA+c2REBERAREQEREBERAREQEREBERAREQEREBERAREQEREBERAREQEREBERAREQEREBERAREQEREBERAREQEREBERAREQEREBERAREQERE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86" name="Picture 6" descr="http://ecomythsalliance.org/wp-content/uploads/2011/05/alliance-for-the-great-lakes-300x1711.png"/>
          <p:cNvPicPr>
            <a:picLocks noChangeAspect="1" noChangeArrowheads="1"/>
          </p:cNvPicPr>
          <p:nvPr/>
        </p:nvPicPr>
        <p:blipFill>
          <a:blip r:embed="rId23" cstate="print"/>
          <a:srcRect/>
          <a:stretch>
            <a:fillRect/>
          </a:stretch>
        </p:blipFill>
        <p:spPr bwMode="auto">
          <a:xfrm>
            <a:off x="7138738" y="5715000"/>
            <a:ext cx="2005262" cy="1143000"/>
          </a:xfrm>
          <a:prstGeom prst="rect">
            <a:avLst/>
          </a:prstGeom>
          <a:noFill/>
        </p:spPr>
      </p:pic>
      <p:pic>
        <p:nvPicPr>
          <p:cNvPr id="20488" name="Picture 8" descr="http://www.regis.edu/~/media/Images/Transfer/non-co/tc-logo.ashx"/>
          <p:cNvPicPr>
            <a:picLocks noChangeAspect="1" noChangeArrowheads="1"/>
          </p:cNvPicPr>
          <p:nvPr/>
        </p:nvPicPr>
        <p:blipFill>
          <a:blip r:embed="rId24" cstate="print"/>
          <a:srcRect/>
          <a:stretch>
            <a:fillRect/>
          </a:stretch>
        </p:blipFill>
        <p:spPr bwMode="auto">
          <a:xfrm>
            <a:off x="381000" y="3733800"/>
            <a:ext cx="1494020" cy="990600"/>
          </a:xfrm>
          <a:prstGeom prst="rect">
            <a:avLst/>
          </a:prstGeom>
          <a:noFill/>
        </p:spPr>
      </p:pic>
      <p:pic>
        <p:nvPicPr>
          <p:cNvPr id="20490" name="Picture 10" descr="http://www.cnt.org/media/faithinplace-logo.jpg"/>
          <p:cNvPicPr>
            <a:picLocks noChangeAspect="1" noChangeArrowheads="1"/>
          </p:cNvPicPr>
          <p:nvPr/>
        </p:nvPicPr>
        <p:blipFill>
          <a:blip r:embed="rId25" cstate="print"/>
          <a:srcRect/>
          <a:stretch>
            <a:fillRect/>
          </a:stretch>
        </p:blipFill>
        <p:spPr bwMode="auto">
          <a:xfrm>
            <a:off x="2057400" y="3733800"/>
            <a:ext cx="1600200" cy="1022350"/>
          </a:xfrm>
          <a:prstGeom prst="rect">
            <a:avLst/>
          </a:prstGeom>
          <a:noFill/>
        </p:spPr>
      </p:pic>
      <p:sp>
        <p:nvSpPr>
          <p:cNvPr id="20492" name="AutoShape 12" descr="data:image/jpeg;base64,/9j/4AAQSkZJRgABAQAAAQABAAD/2wCEAAkGBxQQEhUUDxQVFBUXFRUVFxcYGRkVGBYXHBwXFxYXFBkfHSggGBslHBUXIzEhJSorOi4uGB8zODMtNyguLisBCgoKDg0OGxAQGzUmHSQ3LDcsLCs3LC80LC0sNy4tNCwsMSwsLCwvLDcsNywsLCwvLCwsLCssLCwsKywsLCwsLP/AABEIAGwAoAMBIgACEQEDEQH/xAAcAAACAgMBAQAAAAAAAAAAAAAABgEFAwQHAgj/xAA+EAACAQIEBQIDBQUGBwEAAAABAgMAEQQFEiEGEzFBUSJhFDJxB0KBkbEVI1KhwTVTYoTC0SYzZHJzkvAW/8QAFwEBAQEBAAAAAAAAAAAAAAAAAAECA//EACERAAICAgIDAAMAAAAAAAAAAAABAhESITFRE0FhA6Hw/9oADAMBAAIRAxEAPwDuNFFFAFFFFAFFRU0AVFBooCaKipoCKmiteWX8qAyNIB71ikntubADzt+dJOa8QzvG3I5a76RZruRudQva17W6bGkjOM4xLJy5ZWsSpUE2Vgb73tuCT3PagO1xYsNfSytbrYg2+tqzLMO9fP2WZ3LF6hKwO3pViosL2vbr7fjTrw99oARETGLIx7SgXDL2JHfe+4oDqFArTwuKBAIOxAYdjY9DatwUBNFFFAFFFFAFFFFARU0VFAFTRRQEVNFFAY5WsKQX48Ecrx4iMqL2jYMLXHUOexvb6U94jqK4xxuNOKeNtCartq0jp2F9zvb86A0M8zjmSuYI1jQ9gQb/AOK/Qn6eaphinZWUHULXsfbpb+dTiYVW/LcMDY9De/e/br2961mlAHW1r79zVB7wpB6gbWsSbW33sO5Ne0xLIQU+7Y77gHt161rwEbBlJJtpXpe/8RvsKzQ4aM6hMxjIDHpq3+6qi9tyfegGjhDi8x4sy4q5EilWbSTYbW02+UDwBXaMvxKyKGQhlIBBHcV89YfBJKYg0hPpsxt6IyDsGIBAB8/j2rvmVRctUQWsqBdumw7flQFnRRRUAUUUUAUUUUAUUUUAUUVFATRRRQGpmMWpStyuoEXHUe4rhXEeStDO6liLsdPMYajvsWPQbb726iu452jmFuV84GpR5t1A+orleOzgSsGliVmAIBNth3FVAXMFwtip43kWM6VBsTYX7mw6t+FV2b5dJCTzUaMXvY9jbbf6GniLiiZRYbDtatPOc5fERPG6g6ul+x8jxQCtluRTSRNLGNOkKRfYspNtQ7WvWfDcO4i2oAlrMQbal2tqDE9/ar/JM1kigSMkDSum1+171u/tmQdH0/jQGLgfII8RDOZoyx0oFDH0axq6abe1we1q6Jwnlww6CNb23axJbTe3pv3A6Vz1c4ZL6HVb9bWF+tv1rofBsUnJ5kpuXtp/7B0P47mgGGiiioAooqKAmoqaKAiiiigCiiigCpoqDQBSFxnwmSTNhVvfd0HW/dlH6gUw/th/2h8LYaORzb76tWrTbxarwVaorVHBddSTtXW854Sw2KuzLoc/eT0k/UdDSxi/s4e/7qdbeGUj+YpZBJseoO9M2CyxWXVIFJ+lb+H+zuTUC8yBQbkKpJ/nTjl2RRxAXu58t/tSwLWWcFwykNLFZRYjcjV7Wv0p5VbCw2A2A8VNqX86zx4MZg4FVSs5m1E3uNAUjT9dRok2VRvgYKmvIr1UIV2c5xDg4+ZiHCLe3kk9goG5NUJ48jA1PhsWkX940XpA8kAlgPwrWliGKzkpOLrhsOJI1O41ubF7eQNvyp0Zb7HpW2lHk6NRilZhwONjnQSQsHRhcMOhFL//AO7wpjV05jl2dVjRC0jaDpY6ewv3JFanB8Iw+Ox+Gi/5K8mZFHSNpNetR4BsNq1fsjy9FwzzAAyPNKGbuFViFUeB1P4mtYJW3/Wawirb+fsvcj4ugxUhh0yQzAX5Uq6GI8r1B/OrnH41II2kmYIii5Y7AClD7T4hFDFi0FpoJoyjDqQzAMnuD4rB9pjSSS4GCOMSq8kjtGW0rIUC6VY+PUTbvaigm1QUFJqjfXj6IjWMPizF/eiL0W82vqt+FMuXY+PERrJAwdGFwR/9tSuM1zMCwy+K3/mH+1eOA8uxME2J58KwQyMsiRq4cK+4fTboDsaOKqxKCqywxHGuHV5I1WWSVHMfLRNTsQASVF/lFx6jbrW3w5xJDjdYjDpJGQJI5F0ul72uPGx3FUfAuGX4vMnsNfxITV30hQwH5say4VAudyadtWDUt7kNYE1HFbQcY7S6Mo/tr/Jf66tuIM/hwKBp2ILGyIoLO58Ko3NVI/tr/Jf6608HEMRnWIMov8PBFygdwC5OplHnbr71aT56GKdXwkWGB42hdtEsc+HYglRKmnXYXIU3IvbterGLiCFsH8YNXJ5fM6erT9PNTxPl0eJw0qSgW0MQehVgCQwPYilPAn/hy/8A0hP61FGLQUYySa7LbE8ewKNccc8sYALyRx6kS4vZjcXI72vamTAY1J41liYMjgFSO4qu4ZwSJgoEVQFMKXFtjdQWv9b0o8J4toMileO+pBiNPkeogflRxT4GEXx2XuYcdQRytFEk2IZDZ+SmsIfDG4F/pVPmWbRYvMMrkga4DYpSCCrK2mO6up3Bq/4By9IcDBywLuiux7szbkse5uap+I8BGmb5fKgAaQzh7batKrpJ9/URf6VqOKk0vpqOKk0voycQcQxYIJzA7vISI40Gp3I66R/U1gyLimHFu0QWSKZRqMUq6H0+R1BH0NaXFmVz/EQYzBqsjwh0aJjbWjWvoPZhatnh7iCHFuw5bQ4lBZ45FAkVfY/eW/is4rGzGKxsw8UZHM8seLwLKuIiBXS2ySxnfQx7ex961n4hzBhoTLmWT+JpF5QPm43tTjagis5dmVPW0L3CWQNhFkedxJiJ2DzP2JF9KL/hW5t9aSuAfi8PhzNhUGIjeWUSQltLKysQHiPQ3A3B8CuqkUucB5PJg8LypwA3Nlf0m4szFhv9DWlPTs2vyad+yp+BxeaTRNjIRh8LEwkERYM8sg+XXbYKP61e8W5GcZEvKflzxPzIZP4XHn2I2NXtFRzdmHN2vgmrn+Yquh8vLS2trWReUT5udwPwqx4SyaXDrJJi3D4iZg8hFyq22VE9gP1phoqOWqoOdqkhb4TyySCbHNKthLieYm4N10qL+24qY8skGaNiNP7o4YRhrj5tV7W69KY6KZMmbuxdGWyftPn2/dfDcvVcfNqva3XpWnxLk+ITErjcvCtIF5csTHSJU6ix7MKbqKKTLm7EjFzY/MI2i+HODjKkSOzhnbb5IwNhc7EntWbDZLMMl+FK/vvhzHpuPm32v0pxoq5+kXyekjSyaAx4eJHFmWNFI8EAA1RcE5G8OAOHxaAFmmDLe4KuxP6Gmqis5Mzk9iFlhx+WL8OMOcZApPJdHCuqdlkB8dL14XJ8dPj8Ji8SqqqmUGNWuIUsNNz95mJN7dLCugUVvye62b8r5rYvZ9jcbDKr4aFZ4NJDoG0yhr7Fb7EWqsyfA4jE44YzEwjDLHEYkQkNI5Y3Je2wA7U6UVlSpGVOlSRNFFFZMEVWZ9mDQIrLpF3ClmuUQWJ1MBvba31Iq0rzahGrFObiWYMQqIxvbT6wV3UB3NraG1bf13t6l4kmQkGJWYJIbLqu7IzLcfwrYA9+p9rtNqLVKMYS7FvL86xExRUSL1LM2u7FTo0BdNibXL+T8prE2dzMY3ERTWHCoxO3qhS8gA7Fnt7Cmq1BpRcH2KUvE0qGzJGpGkb6/wB4TIYzy/AUAE3v8wqxzDNpY5iiICi8m/zajzGkX09ttA/OrHE5dHI6u63ZehuexuLjobHcXrbpRFGXYnxcQYiULoEYOrDk2DnTrcq8bX+8oG5/kK2MLxFLMUVI1BJjVyQ1kciUyKem6hF/9qZzRalDCXZRZBnUmIkkV4wgX39Sm5AVx5IF77fTvVTg84ngROYFZnLvvzLyHmFeXH1swAv4tbbqacyKKUXF1yUGJxsr4OeQ+lruE0X1AKxUE+5t2qtlx86yGQBnWNMUwju92IkVVv2It0uDYXtTkKKURwb9lZw/mD4iPXIFHqIBU3Vh5G5t46npVpUCpqo2lSCiiihT/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4" name="AutoShape 14" descr="data:image/jpeg;base64,/9j/4AAQSkZJRgABAQAAAQABAAD/2wCEAAkGBxQQEhUUDxQVFBUXFRUVFxcYGRkVGBYXHBwXFxYXFBkfHSggGBslHBUXIzEhJSorOi4uGB8zODMtNyguLisBCgoKDg0OGxAQGzUmHSQ3LDcsLCs3LC80LC0sNy4tNCwsMSwsLCwvLDcsNywsLCwvLCwsLCssLCwsKywsLCwsLP/AABEIAGwAoAMBIgACEQEDEQH/xAAcAAACAgMBAQAAAAAAAAAAAAAABgEFAwQHAgj/xAA+EAACAQIEBQIDBQUGBwEAAAABAgMAEQQFEiEGEzFBUSJhFDJxB0KBkbEVI1KhwTVTYoTC0SYzZHJzkvAW/8QAFwEBAQEBAAAAAAAAAAAAAAAAAAECA//EACERAAICAgIDAAMAAAAAAAAAAAABAhESITFRE0FhA6Hw/9oADAMBAAIRAxEAPwDuNFFFAFFFFAFFRU0AVFBooCaKipoCKmiteWX8qAyNIB71ikntubADzt+dJOa8QzvG3I5a76RZruRudQva17W6bGkjOM4xLJy5ZWsSpUE2Vgb73tuCT3PagO1xYsNfSytbrYg2+tqzLMO9fP2WZ3LF6hKwO3pViosL2vbr7fjTrw99oARETGLIx7SgXDL2JHfe+4oDqFArTwuKBAIOxAYdjY9DatwUBNFFFAFFFFAFFFFARU0VFAFTRRQEVNFFAY5WsKQX48Ecrx4iMqL2jYMLXHUOexvb6U94jqK4xxuNOKeNtCartq0jp2F9zvb86A0M8zjmSuYI1jQ9gQb/AOK/Qn6eaphinZWUHULXsfbpb+dTiYVW/LcMDY9De/e/br2961mlAHW1r79zVB7wpB6gbWsSbW33sO5Ne0xLIQU+7Y77gHt161rwEbBlJJtpXpe/8RvsKzQ4aM6hMxjIDHpq3+6qi9tyfegGjhDi8x4sy4q5EilWbSTYbW02+UDwBXaMvxKyKGQhlIBBHcV89YfBJKYg0hPpsxt6IyDsGIBAB8/j2rvmVRctUQWsqBdumw7flQFnRRRUAUUUUAUUUUAUUUUAUUVFATRRRQGpmMWpStyuoEXHUe4rhXEeStDO6liLsdPMYajvsWPQbb726iu452jmFuV84GpR5t1A+orleOzgSsGliVmAIBNth3FVAXMFwtip43kWM6VBsTYX7mw6t+FV2b5dJCTzUaMXvY9jbbf6GniLiiZRYbDtatPOc5fERPG6g6ul+x8jxQCtluRTSRNLGNOkKRfYspNtQ7WvWfDcO4i2oAlrMQbal2tqDE9/ar/JM1kigSMkDSum1+171u/tmQdH0/jQGLgfII8RDOZoyx0oFDH0axq6abe1we1q6Jwnlww6CNb23axJbTe3pv3A6Vz1c4ZL6HVb9bWF+tv1rofBsUnJ5kpuXtp/7B0P47mgGGiiioAooqKAmoqaKAiiiigCiiigCpoqDQBSFxnwmSTNhVvfd0HW/dlH6gUw/th/2h8LYaORzb76tWrTbxarwVaorVHBddSTtXW854Sw2KuzLoc/eT0k/UdDSxi/s4e/7qdbeGUj+YpZBJseoO9M2CyxWXVIFJ+lb+H+zuTUC8yBQbkKpJ/nTjl2RRxAXu58t/tSwLWWcFwykNLFZRYjcjV7Wv0p5VbCw2A2A8VNqX86zx4MZg4FVSs5m1E3uNAUjT9dRok2VRvgYKmvIr1UIV2c5xDg4+ZiHCLe3kk9goG5NUJ48jA1PhsWkX940XpA8kAlgPwrWliGKzkpOLrhsOJI1O41ubF7eQNvyp0Zb7HpW2lHk6NRilZhwONjnQSQsHRhcMOhFL//AO7wpjV05jl2dVjRC0jaDpY6ewv3JFanB8Iw+Ox+Gi/5K8mZFHSNpNetR4BsNq1fsjy9FwzzAAyPNKGbuFViFUeB1P4mtYJW3/Wawirb+fsvcj4ugxUhh0yQzAX5Uq6GI8r1B/OrnH41II2kmYIii5Y7AClD7T4hFDFi0FpoJoyjDqQzAMnuD4rB9pjSSS4GCOMSq8kjtGW0rIUC6VY+PUTbvaigm1QUFJqjfXj6IjWMPizF/eiL0W82vqt+FMuXY+PERrJAwdGFwR/9tSuM1zMCwy+K3/mH+1eOA8uxME2J58KwQyMsiRq4cK+4fTboDsaOKqxKCqywxHGuHV5I1WWSVHMfLRNTsQASVF/lFx6jbrW3w5xJDjdYjDpJGQJI5F0ul72uPGx3FUfAuGX4vMnsNfxITV30hQwH5say4VAudyadtWDUt7kNYE1HFbQcY7S6Mo/tr/Jf66tuIM/hwKBp2ILGyIoLO58Ko3NVI/tr/Jf6608HEMRnWIMov8PBFygdwC5OplHnbr71aT56GKdXwkWGB42hdtEsc+HYglRKmnXYXIU3IvbterGLiCFsH8YNXJ5fM6erT9PNTxPl0eJw0qSgW0MQehVgCQwPYilPAn/hy/8A0hP61FGLQUYySa7LbE8ewKNccc8sYALyRx6kS4vZjcXI72vamTAY1J41liYMjgFSO4qu4ZwSJgoEVQFMKXFtjdQWv9b0o8J4toMileO+pBiNPkeogflRxT4GEXx2XuYcdQRytFEk2IZDZ+SmsIfDG4F/pVPmWbRYvMMrkga4DYpSCCrK2mO6up3Bq/4By9IcDBywLuiux7szbkse5uap+I8BGmb5fKgAaQzh7batKrpJ9/URf6VqOKk0vpqOKk0voycQcQxYIJzA7vISI40Gp3I66R/U1gyLimHFu0QWSKZRqMUq6H0+R1BH0NaXFmVz/EQYzBqsjwh0aJjbWjWvoPZhatnh7iCHFuw5bQ4lBZ45FAkVfY/eW/is4rGzGKxsw8UZHM8seLwLKuIiBXS2ySxnfQx7ex961n4hzBhoTLmWT+JpF5QPm43tTjagis5dmVPW0L3CWQNhFkedxJiJ2DzP2JF9KL/hW5t9aSuAfi8PhzNhUGIjeWUSQltLKysQHiPQ3A3B8CuqkUucB5PJg8LypwA3Nlf0m4szFhv9DWlPTs2vyad+yp+BxeaTRNjIRh8LEwkERYM8sg+XXbYKP61e8W5GcZEvKflzxPzIZP4XHn2I2NXtFRzdmHN2vgmrn+Yquh8vLS2trWReUT5udwPwqx4SyaXDrJJi3D4iZg8hFyq22VE9gP1phoqOWqoOdqkhb4TyySCbHNKthLieYm4N10qL+24qY8skGaNiNP7o4YRhrj5tV7W69KY6KZMmbuxdGWyftPn2/dfDcvVcfNqva3XpWnxLk+ITErjcvCtIF5csTHSJU6ix7MKbqKKTLm7EjFzY/MI2i+HODjKkSOzhnbb5IwNhc7EntWbDZLMMl+FK/vvhzHpuPm32v0pxoq5+kXyekjSyaAx4eJHFmWNFI8EAA1RcE5G8OAOHxaAFmmDLe4KuxP6Gmqis5Mzk9iFlhx+WL8OMOcZApPJdHCuqdlkB8dL14XJ8dPj8Ji8SqqqmUGNWuIUsNNz95mJN7dLCugUVvye62b8r5rYvZ9jcbDKr4aFZ4NJDoG0yhr7Fb7EWqsyfA4jE44YzEwjDLHEYkQkNI5Y3Je2wA7U6UVlSpGVOlSRNFFFZMEVWZ9mDQIrLpF3ClmuUQWJ1MBvba31Iq0rzahGrFObiWYMQqIxvbT6wV3UB3NraG1bf13t6l4kmQkGJWYJIbLqu7IzLcfwrYA9+p9rtNqLVKMYS7FvL86xExRUSL1LM2u7FTo0BdNibXL+T8prE2dzMY3ERTWHCoxO3qhS8gA7Fnt7Cmq1BpRcH2KUvE0qGzJGpGkb6/wB4TIYzy/AUAE3v8wqxzDNpY5iiICi8m/zajzGkX09ttA/OrHE5dHI6u63ZehuexuLjobHcXrbpRFGXYnxcQYiULoEYOrDk2DnTrcq8bX+8oG5/kK2MLxFLMUVI1BJjVyQ1kciUyKem6hF/9qZzRalDCXZRZBnUmIkkV4wgX39Sm5AVx5IF77fTvVTg84ngROYFZnLvvzLyHmFeXH1swAv4tbbqacyKKUXF1yUGJxsr4OeQ+lruE0X1AKxUE+5t2qtlx86yGQBnWNMUwju92IkVVv2It0uDYXtTkKKURwb9lZw/mD4iPXIFHqIBU3Vh5G5t46npVpUCpqo2lSCiiihT/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96" name="Picture 16" descr="http://www.bdcnetwork.com/sites/default/files/imagecache/article_image_sized/logo_openlands.png"/>
          <p:cNvPicPr>
            <a:picLocks noChangeAspect="1" noChangeArrowheads="1"/>
          </p:cNvPicPr>
          <p:nvPr/>
        </p:nvPicPr>
        <p:blipFill>
          <a:blip r:embed="rId26" cstate="print"/>
          <a:srcRect/>
          <a:stretch>
            <a:fillRect/>
          </a:stretch>
        </p:blipFill>
        <p:spPr bwMode="auto">
          <a:xfrm>
            <a:off x="5715000" y="3276600"/>
            <a:ext cx="1292225" cy="872252"/>
          </a:xfrm>
          <a:prstGeom prst="rect">
            <a:avLst/>
          </a:prstGeom>
          <a:noFill/>
        </p:spPr>
      </p:pic>
      <p:sp>
        <p:nvSpPr>
          <p:cNvPr id="35" name="Rectangle 3"/>
          <p:cNvSpPr>
            <a:spLocks noChangeArrowheads="1"/>
          </p:cNvSpPr>
          <p:nvPr/>
        </p:nvSpPr>
        <p:spPr bwMode="auto">
          <a:xfrm>
            <a:off x="304800" y="0"/>
            <a:ext cx="8839200" cy="861774"/>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a:ea typeface="Calibri" pitchFamily="34" charset="0"/>
                <a:cs typeface="Arial"/>
              </a:rPr>
              <a:t>Chicago Wilderness N</a:t>
            </a:r>
            <a:r>
              <a:rPr kumimoji="0" lang="en-US" sz="2800" b="1" i="0" u="none" strike="noStrike" cap="none" normalizeH="0" baseline="0" dirty="0" smtClean="0">
                <a:ln>
                  <a:noFill/>
                </a:ln>
                <a:solidFill>
                  <a:srgbClr val="000000"/>
                </a:solidFill>
                <a:effectLst/>
                <a:latin typeface="Arial"/>
                <a:cs typeface="Arial"/>
              </a:rPr>
              <a:t>ext Generation of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Arial"/>
                <a:cs typeface="Arial"/>
              </a:rPr>
              <a:t>Conservation Leaders Working Group</a:t>
            </a:r>
          </a:p>
        </p:txBody>
      </p:sp>
      <p:pic>
        <p:nvPicPr>
          <p:cNvPr id="2" name="Picture 1"/>
          <p:cNvPicPr>
            <a:picLocks noChangeAspect="1"/>
          </p:cNvPicPr>
          <p:nvPr/>
        </p:nvPicPr>
        <p:blipFill>
          <a:blip r:embed="rId27"/>
          <a:stretch>
            <a:fillRect/>
          </a:stretch>
        </p:blipFill>
        <p:spPr>
          <a:xfrm>
            <a:off x="2667000" y="5446562"/>
            <a:ext cx="1411438" cy="1411438"/>
          </a:xfrm>
          <a:prstGeom prst="rect">
            <a:avLst/>
          </a:prstGeom>
        </p:spPr>
      </p:pic>
      <p:pic>
        <p:nvPicPr>
          <p:cNvPr id="3" name="Picture 2"/>
          <p:cNvPicPr>
            <a:picLocks noChangeAspect="1"/>
          </p:cNvPicPr>
          <p:nvPr/>
        </p:nvPicPr>
        <p:blipFill rotWithShape="1">
          <a:blip r:embed="rId28"/>
          <a:srcRect t="20368" b="26749"/>
          <a:stretch/>
        </p:blipFill>
        <p:spPr>
          <a:xfrm>
            <a:off x="3505200" y="2057400"/>
            <a:ext cx="1873214" cy="990600"/>
          </a:xfrm>
          <a:prstGeom prst="rect">
            <a:avLst/>
          </a:prstGeom>
        </p:spPr>
      </p:pic>
      <p:pic>
        <p:nvPicPr>
          <p:cNvPr id="3076" name="Picture 4"/>
          <p:cNvPicPr>
            <a:picLocks noChangeAspect="1" noChangeArrowheads="1"/>
          </p:cNvPicPr>
          <p:nvPr/>
        </p:nvPicPr>
        <p:blipFill>
          <a:blip r:embed="rId29" cstate="print">
            <a:extLst>
              <a:ext uri="{28A0092B-C50C-407E-A947-70E740481C1C}">
                <a14:useLocalDpi xmlns:a14="http://schemas.microsoft.com/office/drawing/2010/main" val="0"/>
              </a:ext>
            </a:extLst>
          </a:blip>
          <a:srcRect l="17391" r="21739" b="12003"/>
          <a:stretch>
            <a:fillRect/>
          </a:stretch>
        </p:blipFill>
        <p:spPr bwMode="auto">
          <a:xfrm>
            <a:off x="838200" y="4648200"/>
            <a:ext cx="1066800" cy="1117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588482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386548"/>
            <a:ext cx="8623495" cy="3785652"/>
          </a:xfrm>
          <a:prstGeom prst="rect">
            <a:avLst/>
          </a:prstGeom>
        </p:spPr>
        <p:txBody>
          <a:bodyPr wrap="square">
            <a:spAutoFit/>
          </a:bodyPr>
          <a:lstStyle/>
          <a:p>
            <a:r>
              <a:rPr lang="en-US" sz="4000" dirty="0"/>
              <a:t>“Ensure that programming is offered for children of all ages, from toddlerhood through college, to create progressive opportunities for engagement and the eventual development of the next generation of conservation leaders.”</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311" y="304800"/>
            <a:ext cx="2640013" cy="192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801261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7303" y="1752600"/>
            <a:ext cx="3562194" cy="1200329"/>
          </a:xfrm>
          <a:prstGeom prst="rect">
            <a:avLst/>
          </a:prstGeom>
          <a:noFill/>
        </p:spPr>
        <p:txBody>
          <a:bodyPr wrap="none" rtlCol="0">
            <a:spAutoFit/>
          </a:bodyPr>
          <a:lstStyle/>
          <a:p>
            <a:r>
              <a:rPr lang="en-US" sz="7200" b="1" dirty="0" smtClean="0"/>
              <a:t>PIPELINE</a:t>
            </a:r>
            <a:endParaRPr lang="en-US" sz="7200" b="1" dirty="0"/>
          </a:p>
        </p:txBody>
      </p:sp>
      <p:sp>
        <p:nvSpPr>
          <p:cNvPr id="3" name="&quot;No&quot; Symbol 2"/>
          <p:cNvSpPr/>
          <p:nvPr/>
        </p:nvSpPr>
        <p:spPr>
          <a:xfrm>
            <a:off x="381000" y="533400"/>
            <a:ext cx="4038600" cy="3886198"/>
          </a:xfrm>
          <a:prstGeom prst="noSmoking">
            <a:avLst>
              <a:gd name="adj" fmla="val 719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2480175"/>
            <a:ext cx="3948112" cy="3878847"/>
          </a:xfrm>
          <a:prstGeom prst="rect">
            <a:avLst/>
          </a:prstGeom>
          <a:ln w="76200">
            <a:solidFill>
              <a:schemeClr val="accent3">
                <a:lumMod val="50000"/>
              </a:schemeClr>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3351544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52400" y="152400"/>
            <a:ext cx="8839200" cy="5827931"/>
            <a:chOff x="152400" y="152400"/>
            <a:chExt cx="8839200" cy="5827931"/>
          </a:xfrm>
        </p:grpSpPr>
        <p:grpSp>
          <p:nvGrpSpPr>
            <p:cNvPr id="19" name="Group 18"/>
            <p:cNvGrpSpPr/>
            <p:nvPr/>
          </p:nvGrpSpPr>
          <p:grpSpPr>
            <a:xfrm>
              <a:off x="838200" y="1447800"/>
              <a:ext cx="6477000" cy="4191000"/>
              <a:chOff x="1295400" y="838200"/>
              <a:chExt cx="6477000" cy="4191000"/>
            </a:xfrm>
          </p:grpSpPr>
          <p:pic>
            <p:nvPicPr>
              <p:cNvPr id="26626" name="Picture 2" descr="http://www.pedrocreek.org/images/watershed_drawing.gif"/>
              <p:cNvPicPr>
                <a:picLocks noChangeAspect="1" noChangeArrowheads="1"/>
              </p:cNvPicPr>
              <p:nvPr/>
            </p:nvPicPr>
            <p:blipFill>
              <a:blip r:embed="rId3" cstate="print"/>
              <a:srcRect/>
              <a:stretch>
                <a:fillRect/>
              </a:stretch>
            </p:blipFill>
            <p:spPr bwMode="auto">
              <a:xfrm>
                <a:off x="1524000" y="838200"/>
                <a:ext cx="5791200" cy="4144163"/>
              </a:xfrm>
              <a:prstGeom prst="rect">
                <a:avLst/>
              </a:prstGeom>
              <a:noFill/>
            </p:spPr>
          </p:pic>
          <p:sp>
            <p:nvSpPr>
              <p:cNvPr id="8" name="Rectangle 7"/>
              <p:cNvSpPr/>
              <p:nvPr/>
            </p:nvSpPr>
            <p:spPr>
              <a:xfrm>
                <a:off x="2819400" y="914400"/>
                <a:ext cx="1143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990600"/>
                <a:ext cx="1143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191000" y="838200"/>
                <a:ext cx="1981200" cy="276999"/>
              </a:xfrm>
              <a:prstGeom prst="rect">
                <a:avLst/>
              </a:prstGeom>
              <a:noFill/>
            </p:spPr>
            <p:txBody>
              <a:bodyPr wrap="square" rtlCol="0">
                <a:spAutoFit/>
              </a:bodyPr>
              <a:lstStyle/>
              <a:p>
                <a:r>
                  <a:rPr lang="en-US" sz="1200" dirty="0" smtClean="0"/>
                  <a:t>Unstructured  Nature Play</a:t>
                </a:r>
                <a:endParaRPr lang="en-US" sz="1200" dirty="0"/>
              </a:p>
            </p:txBody>
          </p:sp>
          <p:sp>
            <p:nvSpPr>
              <p:cNvPr id="11" name="Rectangle 10"/>
              <p:cNvSpPr/>
              <p:nvPr/>
            </p:nvSpPr>
            <p:spPr>
              <a:xfrm>
                <a:off x="6629400" y="3505200"/>
                <a:ext cx="1143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791200" y="4572000"/>
                <a:ext cx="1524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295400" y="1600200"/>
                <a:ext cx="14478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295400" y="2438400"/>
                <a:ext cx="1143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524000" y="4648200"/>
                <a:ext cx="1981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a:off x="5334000" y="1066800"/>
                <a:ext cx="304800" cy="457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6172200" y="4038600"/>
              <a:ext cx="1676400" cy="276999"/>
            </a:xfrm>
            <a:prstGeom prst="rect">
              <a:avLst/>
            </a:prstGeom>
            <a:noFill/>
          </p:spPr>
          <p:txBody>
            <a:bodyPr wrap="square" rtlCol="0">
              <a:spAutoFit/>
            </a:bodyPr>
            <a:lstStyle/>
            <a:p>
              <a:r>
                <a:rPr lang="en-US" sz="1200" dirty="0" smtClean="0"/>
                <a:t>LNCI  Family Events</a:t>
              </a:r>
              <a:endParaRPr lang="en-US" sz="1200" dirty="0"/>
            </a:p>
          </p:txBody>
        </p:sp>
        <p:sp>
          <p:nvSpPr>
            <p:cNvPr id="22" name="TextBox 21"/>
            <p:cNvSpPr txBox="1"/>
            <p:nvPr/>
          </p:nvSpPr>
          <p:spPr>
            <a:xfrm>
              <a:off x="4953000" y="5181600"/>
              <a:ext cx="3733800" cy="276999"/>
            </a:xfrm>
            <a:prstGeom prst="rect">
              <a:avLst/>
            </a:prstGeom>
            <a:noFill/>
          </p:spPr>
          <p:txBody>
            <a:bodyPr wrap="square" rtlCol="0">
              <a:spAutoFit/>
            </a:bodyPr>
            <a:lstStyle/>
            <a:p>
              <a:r>
                <a:rPr lang="en-US" sz="1200" dirty="0" smtClean="0"/>
                <a:t>Capacity Building: Conferences,  workshops, etc. </a:t>
              </a:r>
              <a:endParaRPr lang="en-US" sz="1200" dirty="0"/>
            </a:p>
          </p:txBody>
        </p:sp>
        <p:sp>
          <p:nvSpPr>
            <p:cNvPr id="23" name="TextBox 22"/>
            <p:cNvSpPr txBox="1"/>
            <p:nvPr/>
          </p:nvSpPr>
          <p:spPr>
            <a:xfrm>
              <a:off x="685800" y="2209800"/>
              <a:ext cx="2514600" cy="276999"/>
            </a:xfrm>
            <a:prstGeom prst="rect">
              <a:avLst/>
            </a:prstGeom>
            <a:noFill/>
          </p:spPr>
          <p:txBody>
            <a:bodyPr wrap="square" rtlCol="0">
              <a:spAutoFit/>
            </a:bodyPr>
            <a:lstStyle/>
            <a:p>
              <a:r>
                <a:rPr lang="en-US" sz="1200" dirty="0" smtClean="0"/>
                <a:t>Conservation Education Programs</a:t>
              </a:r>
              <a:endParaRPr lang="en-US" sz="1200" dirty="0"/>
            </a:p>
          </p:txBody>
        </p:sp>
        <p:sp>
          <p:nvSpPr>
            <p:cNvPr id="24" name="TextBox 23"/>
            <p:cNvSpPr txBox="1"/>
            <p:nvPr/>
          </p:nvSpPr>
          <p:spPr>
            <a:xfrm>
              <a:off x="304800" y="3200400"/>
              <a:ext cx="2209800" cy="461665"/>
            </a:xfrm>
            <a:prstGeom prst="rect">
              <a:avLst/>
            </a:prstGeom>
            <a:noFill/>
          </p:spPr>
          <p:txBody>
            <a:bodyPr wrap="square" rtlCol="0">
              <a:spAutoFit/>
            </a:bodyPr>
            <a:lstStyle/>
            <a:p>
              <a:r>
                <a:rPr lang="en-US" sz="1200" dirty="0" smtClean="0"/>
                <a:t>Academic and Career Readiness Opportunities</a:t>
              </a:r>
            </a:p>
          </p:txBody>
        </p:sp>
        <p:sp>
          <p:nvSpPr>
            <p:cNvPr id="25" name="TextBox 24"/>
            <p:cNvSpPr txBox="1"/>
            <p:nvPr/>
          </p:nvSpPr>
          <p:spPr>
            <a:xfrm>
              <a:off x="609600" y="5334000"/>
              <a:ext cx="5029200" cy="646331"/>
            </a:xfrm>
            <a:prstGeom prst="rect">
              <a:avLst/>
            </a:prstGeom>
            <a:noFill/>
          </p:spPr>
          <p:txBody>
            <a:bodyPr wrap="square" rtlCol="0">
              <a:spAutoFit/>
            </a:bodyPr>
            <a:lstStyle/>
            <a:p>
              <a:r>
                <a:rPr lang="en-US" b="1" dirty="0" smtClean="0"/>
                <a:t>Next Generation of Conservation Leaders</a:t>
              </a:r>
            </a:p>
            <a:p>
              <a:endParaRPr lang="en-US" b="1" dirty="0"/>
            </a:p>
          </p:txBody>
        </p:sp>
        <p:sp>
          <p:nvSpPr>
            <p:cNvPr id="26" name="Rectangle 25"/>
            <p:cNvSpPr/>
            <p:nvPr/>
          </p:nvSpPr>
          <p:spPr>
            <a:xfrm>
              <a:off x="1219200" y="1447800"/>
              <a:ext cx="12954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p:nvPr/>
          </p:nvCxnSpPr>
          <p:spPr>
            <a:xfrm>
              <a:off x="3886200" y="2057400"/>
              <a:ext cx="762000" cy="10668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895600" y="1828800"/>
              <a:ext cx="1371600" cy="276999"/>
            </a:xfrm>
            <a:prstGeom prst="rect">
              <a:avLst/>
            </a:prstGeom>
            <a:noFill/>
          </p:spPr>
          <p:txBody>
            <a:bodyPr wrap="square" rtlCol="0">
              <a:spAutoFit/>
            </a:bodyPr>
            <a:lstStyle/>
            <a:p>
              <a:r>
                <a:rPr lang="en-US" sz="1200" dirty="0" smtClean="0"/>
                <a:t>Mighty Acorns</a:t>
              </a:r>
              <a:endParaRPr lang="en-US" sz="1200" dirty="0"/>
            </a:p>
          </p:txBody>
        </p:sp>
        <p:sp>
          <p:nvSpPr>
            <p:cNvPr id="33" name="Rectangle 32"/>
            <p:cNvSpPr/>
            <p:nvPr/>
          </p:nvSpPr>
          <p:spPr>
            <a:xfrm>
              <a:off x="3581400" y="4572000"/>
              <a:ext cx="838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p:nvPr/>
          </p:nvCxnSpPr>
          <p:spPr>
            <a:xfrm flipV="1">
              <a:off x="3352800" y="4495800"/>
              <a:ext cx="381000" cy="228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2133600" y="4495800"/>
              <a:ext cx="685800" cy="838200"/>
            </a:xfrm>
            <a:prstGeom prst="straightConnector1">
              <a:avLst/>
            </a:prstGeom>
            <a:ln w="139700">
              <a:tailEnd type="arrow"/>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152400" y="152400"/>
              <a:ext cx="8839200" cy="646331"/>
            </a:xfrm>
            <a:prstGeom prst="rect">
              <a:avLst/>
            </a:prstGeom>
          </p:spPr>
          <p:txBody>
            <a:bodyPr wrap="square">
              <a:spAutoFit/>
            </a:bodyPr>
            <a:lstStyle/>
            <a:p>
              <a:pPr algn="ctr"/>
              <a:r>
                <a:rPr lang="en-US" sz="3600" dirty="0" smtClean="0">
                  <a:solidFill>
                    <a:schemeClr val="tx2"/>
                  </a:solidFill>
                </a:rPr>
                <a:t>Leave No Child Inside </a:t>
              </a:r>
              <a:r>
                <a:rPr lang="en-US" sz="3600" dirty="0" smtClean="0">
                  <a:solidFill>
                    <a:schemeClr val="tx2"/>
                  </a:solidFill>
                  <a:sym typeface="Wingdings" pitchFamily="2" charset="2"/>
                </a:rPr>
                <a:t> Next Generation</a:t>
              </a:r>
              <a:endParaRPr lang="en-US" sz="3600" dirty="0">
                <a:solidFill>
                  <a:schemeClr val="tx2"/>
                </a:solidFill>
              </a:endParaRPr>
            </a:p>
          </p:txBody>
        </p:sp>
      </p:gr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1848" y="1200255"/>
            <a:ext cx="5430129" cy="5344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33400" y="492369"/>
            <a:ext cx="5035353" cy="707886"/>
          </a:xfrm>
          <a:prstGeom prst="rect">
            <a:avLst/>
          </a:prstGeom>
          <a:noFill/>
        </p:spPr>
        <p:txBody>
          <a:bodyPr wrap="none" rtlCol="0">
            <a:spAutoFit/>
          </a:bodyPr>
          <a:lstStyle/>
          <a:p>
            <a:r>
              <a:rPr lang="en-US" sz="4000" b="1" dirty="0" smtClean="0"/>
              <a:t>Building Connections…</a:t>
            </a:r>
            <a:endParaRPr lang="en-US" sz="4000" b="1" dirty="0"/>
          </a:p>
        </p:txBody>
      </p:sp>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95751" y="1981200"/>
            <a:ext cx="345666"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7000" y="3681788"/>
            <a:ext cx="310331"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29452" y="3618678"/>
            <a:ext cx="755752" cy="535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619" t="13287" r="15344" b="18693"/>
          <a:stretch/>
        </p:blipFill>
        <p:spPr bwMode="auto">
          <a:xfrm>
            <a:off x="3656371" y="3710895"/>
            <a:ext cx="412540" cy="320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39431" y="5257800"/>
            <a:ext cx="318682" cy="539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6" name="Picture 8"/>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0001" t="8801" r="12222" b="40972"/>
          <a:stretch/>
        </p:blipFill>
        <p:spPr bwMode="auto">
          <a:xfrm>
            <a:off x="4923004" y="2736166"/>
            <a:ext cx="415597" cy="295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7" name="Picture 9"/>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36132"/>
          <a:stretch/>
        </p:blipFill>
        <p:spPr bwMode="auto">
          <a:xfrm>
            <a:off x="5715000" y="4495800"/>
            <a:ext cx="307925" cy="283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8" name="Picture 10"/>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24180"/>
          <a:stretch/>
        </p:blipFill>
        <p:spPr bwMode="auto">
          <a:xfrm>
            <a:off x="3352173" y="2825947"/>
            <a:ext cx="927439" cy="383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9" name="Picture 1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185204" y="1447800"/>
            <a:ext cx="545818"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0" name="Picture 12"/>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39893" t="-1" r="38969" b="27760"/>
          <a:stretch/>
        </p:blipFill>
        <p:spPr bwMode="auto">
          <a:xfrm>
            <a:off x="2594317" y="5096672"/>
            <a:ext cx="602566" cy="32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1" name="Picture 1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24104" t="17281" r="22214" b="15065"/>
          <a:stretch/>
        </p:blipFill>
        <p:spPr bwMode="auto">
          <a:xfrm>
            <a:off x="5731022" y="2859040"/>
            <a:ext cx="471268" cy="42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2" name="Picture 1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020933" y="4911529"/>
            <a:ext cx="517359" cy="370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3" name="Picture 15"/>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b="50000"/>
          <a:stretch/>
        </p:blipFill>
        <p:spPr bwMode="auto">
          <a:xfrm>
            <a:off x="6606147" y="5149303"/>
            <a:ext cx="362368" cy="24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4" name="Picture 16"/>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375838" y="3652451"/>
            <a:ext cx="436958" cy="436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5" name="Picture 17"/>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729793" y="3722753"/>
            <a:ext cx="326294" cy="327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6" name="Picture 18"/>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832537" y="6033142"/>
            <a:ext cx="510863" cy="215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7" name="Picture 19"/>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33322" t="53000" r="32485"/>
          <a:stretch/>
        </p:blipFill>
        <p:spPr bwMode="auto">
          <a:xfrm>
            <a:off x="2682613" y="2183183"/>
            <a:ext cx="425974" cy="38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272590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4343400" cy="2316162"/>
          </a:xfrm>
        </p:spPr>
        <p:txBody>
          <a:bodyPr>
            <a:noAutofit/>
          </a:bodyPr>
          <a:lstStyle/>
          <a:p>
            <a:pPr algn="l"/>
            <a:r>
              <a:rPr lang="en-US" sz="3200" b="1" dirty="0"/>
              <a:t>Connect</a:t>
            </a:r>
            <a:r>
              <a:rPr lang="en-US" sz="3200" dirty="0"/>
              <a:t> young adults to </a:t>
            </a:r>
            <a:r>
              <a:rPr lang="en-US" sz="3200" dirty="0" smtClean="0"/>
              <a:t>a wide array of conservation opportunities</a:t>
            </a:r>
            <a:endParaRPr lang="en-US" sz="3200" dirty="0"/>
          </a:p>
        </p:txBody>
      </p:sp>
      <p:pic>
        <p:nvPicPr>
          <p:cNvPr id="12" name="Picture 4" descr="Conservation Internships Gre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762000"/>
            <a:ext cx="4001407" cy="236220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8462"/>
          <a:stretch/>
        </p:blipFill>
        <p:spPr bwMode="auto">
          <a:xfrm>
            <a:off x="4648200" y="4114800"/>
            <a:ext cx="4012310" cy="2174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838200" y="2667000"/>
            <a:ext cx="3657600" cy="1692771"/>
          </a:xfrm>
          <a:prstGeom prst="rect">
            <a:avLst/>
          </a:prstGeom>
          <a:noFill/>
        </p:spPr>
        <p:txBody>
          <a:bodyPr wrap="square" rtlCol="0">
            <a:spAutoFit/>
          </a:bodyPr>
          <a:lstStyle/>
          <a:p>
            <a:pPr>
              <a:buFont typeface="Arial" pitchFamily="34" charset="0"/>
              <a:buChar char="•"/>
            </a:pPr>
            <a:r>
              <a:rPr lang="en-US" sz="2600" dirty="0" smtClean="0"/>
              <a:t> Informational Hub</a:t>
            </a:r>
          </a:p>
          <a:p>
            <a:endParaRPr lang="en-US" sz="2600" dirty="0" smtClean="0"/>
          </a:p>
          <a:p>
            <a:pPr>
              <a:buFont typeface="Arial" pitchFamily="34" charset="0"/>
              <a:buChar char="•"/>
            </a:pPr>
            <a:r>
              <a:rPr lang="en-US" sz="2600" dirty="0" smtClean="0"/>
              <a:t> Student Events </a:t>
            </a:r>
          </a:p>
          <a:p>
            <a:pPr>
              <a:buFont typeface="Arial" pitchFamily="34" charset="0"/>
              <a:buChar char="•"/>
            </a:pPr>
            <a:endParaRPr lang="en-US" sz="2600" dirty="0"/>
          </a:p>
        </p:txBody>
      </p:sp>
    </p:spTree>
    <p:extLst>
      <p:ext uri="{BB962C8B-B14F-4D97-AF65-F5344CB8AC3E}">
        <p14:creationId xmlns:p14="http://schemas.microsoft.com/office/powerpoint/2010/main" val="2485341036"/>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2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62400" cy="2544762"/>
          </a:xfrm>
        </p:spPr>
        <p:txBody>
          <a:bodyPr>
            <a:noAutofit/>
          </a:bodyPr>
          <a:lstStyle/>
          <a:p>
            <a:pPr algn="l"/>
            <a:r>
              <a:rPr lang="en-US" sz="3200" b="1" dirty="0"/>
              <a:t>Connect</a:t>
            </a:r>
            <a:r>
              <a:rPr lang="en-US" sz="3200" dirty="0"/>
              <a:t> </a:t>
            </a:r>
            <a:r>
              <a:rPr lang="en-US" sz="3200" dirty="0" smtClean="0"/>
              <a:t>Next Generation programs </a:t>
            </a:r>
            <a:r>
              <a:rPr lang="en-US" sz="3200" dirty="0"/>
              <a:t>to </a:t>
            </a:r>
            <a:r>
              <a:rPr lang="en-US" sz="3200" dirty="0" smtClean="0"/>
              <a:t>each other</a:t>
            </a:r>
            <a:r>
              <a:rPr lang="en-US" sz="3200" dirty="0"/>
              <a:t/>
            </a:r>
            <a:br>
              <a:rPr lang="en-US" sz="3200" dirty="0"/>
            </a:br>
            <a:r>
              <a:rPr lang="en-US" sz="3200" dirty="0"/>
              <a:t/>
            </a:r>
            <a:br>
              <a:rPr lang="en-US" sz="3200" dirty="0"/>
            </a:br>
            <a:endParaRPr lang="en-US" sz="3200" dirty="0"/>
          </a:p>
        </p:txBody>
      </p:sp>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84937" y="2059715"/>
            <a:ext cx="2953690" cy="16096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819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886200"/>
            <a:ext cx="914400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0" y="1524000"/>
            <a:ext cx="1532512" cy="22987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6" name="Picture 2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52112" y="445411"/>
            <a:ext cx="2658488" cy="1757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09600" y="2362200"/>
            <a:ext cx="3352800" cy="492443"/>
          </a:xfrm>
          <a:prstGeom prst="rect">
            <a:avLst/>
          </a:prstGeom>
          <a:noFill/>
        </p:spPr>
        <p:txBody>
          <a:bodyPr wrap="square" rtlCol="0">
            <a:spAutoFit/>
          </a:bodyPr>
          <a:lstStyle/>
          <a:p>
            <a:pPr>
              <a:buFont typeface="Arial" pitchFamily="34" charset="0"/>
              <a:buChar char="•"/>
            </a:pPr>
            <a:r>
              <a:rPr lang="en-US" sz="2600" dirty="0" smtClean="0"/>
              <a:t> Networking Events</a:t>
            </a:r>
            <a:endParaRPr lang="en-US" sz="2600" dirty="0"/>
          </a:p>
        </p:txBody>
      </p:sp>
    </p:spTree>
    <p:extLst>
      <p:ext uri="{BB962C8B-B14F-4D97-AF65-F5344CB8AC3E}">
        <p14:creationId xmlns:p14="http://schemas.microsoft.com/office/powerpoint/2010/main" val="6701823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3200400" cy="163036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t>Connect</a:t>
            </a:r>
            <a:r>
              <a:rPr lang="en-US" sz="3200" dirty="0" smtClean="0"/>
              <a:t> program evaluation</a:t>
            </a:r>
            <a:br>
              <a:rPr lang="en-US" sz="3200" dirty="0" smtClean="0"/>
            </a:br>
            <a:r>
              <a:rPr lang="en-US" sz="3200" dirty="0" smtClean="0"/>
              <a:t/>
            </a:r>
            <a:br>
              <a:rPr lang="en-US" sz="3200" dirty="0" smtClean="0"/>
            </a:br>
            <a:endParaRPr lang="en-US" sz="3200" dirty="0"/>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914400"/>
            <a:ext cx="5827712" cy="57716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304800" y="2438400"/>
            <a:ext cx="2590800" cy="1292662"/>
          </a:xfrm>
          <a:prstGeom prst="rect">
            <a:avLst/>
          </a:prstGeom>
          <a:noFill/>
        </p:spPr>
        <p:txBody>
          <a:bodyPr wrap="square" rtlCol="0">
            <a:spAutoFit/>
          </a:bodyPr>
          <a:lstStyle/>
          <a:p>
            <a:pPr>
              <a:buFont typeface="Arial" pitchFamily="34" charset="0"/>
              <a:buChar char="•"/>
            </a:pPr>
            <a:r>
              <a:rPr lang="en-US" sz="2600" dirty="0" smtClean="0"/>
              <a:t> Common goals</a:t>
            </a:r>
            <a:br>
              <a:rPr lang="en-US" sz="2600" dirty="0" smtClean="0"/>
            </a:br>
            <a:r>
              <a:rPr lang="en-US" sz="2600" dirty="0" smtClean="0"/>
              <a:t> </a:t>
            </a:r>
          </a:p>
          <a:p>
            <a:pPr>
              <a:buFont typeface="Arial" pitchFamily="34" charset="0"/>
              <a:buChar char="•"/>
            </a:pPr>
            <a:r>
              <a:rPr lang="en-US" sz="2600" dirty="0" smtClean="0"/>
              <a:t> Common tools</a:t>
            </a:r>
            <a:endParaRPr lang="en-US" sz="2600" dirty="0"/>
          </a:p>
        </p:txBody>
      </p:sp>
    </p:spTree>
    <p:extLst>
      <p:ext uri="{BB962C8B-B14F-4D97-AF65-F5344CB8AC3E}">
        <p14:creationId xmlns:p14="http://schemas.microsoft.com/office/powerpoint/2010/main" val="3021991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62400" cy="2544762"/>
          </a:xfrm>
        </p:spPr>
        <p:txBody>
          <a:bodyPr>
            <a:noAutofit/>
          </a:bodyPr>
          <a:lstStyle/>
          <a:p>
            <a:pPr algn="l"/>
            <a:r>
              <a:rPr lang="en-US" sz="3200" b="1" dirty="0"/>
              <a:t>Connect</a:t>
            </a:r>
            <a:r>
              <a:rPr lang="en-US" sz="3200" dirty="0"/>
              <a:t> </a:t>
            </a:r>
            <a:r>
              <a:rPr lang="en-US" sz="3200" dirty="0" smtClean="0"/>
              <a:t>Next Gen programs </a:t>
            </a:r>
            <a:r>
              <a:rPr lang="en-US" sz="3200" dirty="0"/>
              <a:t>to universities</a:t>
            </a:r>
            <a:br>
              <a:rPr lang="en-US" sz="3200" dirty="0"/>
            </a:br>
            <a:r>
              <a:rPr lang="en-US" sz="3200" dirty="0"/>
              <a:t/>
            </a:r>
            <a:br>
              <a:rPr lang="en-US" sz="3200" dirty="0"/>
            </a:br>
            <a:endParaRPr lang="en-US" sz="3200"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26736" y="2439584"/>
            <a:ext cx="1481137" cy="969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2055" y="725004"/>
            <a:ext cx="1755775"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0000"/>
          <a:stretch/>
        </p:blipFill>
        <p:spPr bwMode="auto">
          <a:xfrm>
            <a:off x="5145026" y="4371974"/>
            <a:ext cx="2767012"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082" y="2647547"/>
            <a:ext cx="22860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1254" y="3143249"/>
            <a:ext cx="142875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3"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57572" y="3400560"/>
            <a:ext cx="1905000"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5"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24200" y="4924325"/>
            <a:ext cx="1404937" cy="1503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7" name="Picture 1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48165" y="1367887"/>
            <a:ext cx="1634082" cy="1556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8" name="Picture 1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0068" y="5085277"/>
            <a:ext cx="2165014"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9" name="Picture 1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934704" y="5494752"/>
            <a:ext cx="1981200" cy="93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30" name="Picture 1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16701" y="459026"/>
            <a:ext cx="1590675" cy="1569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31" name="Picture 15"/>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20452" y="3857624"/>
            <a:ext cx="2568388" cy="90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32" name="Picture 16"/>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934704" y="2524887"/>
            <a:ext cx="1487117" cy="1589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34" name="Picture 18"/>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541335" y="5229663"/>
            <a:ext cx="114545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189057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2"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3209" y="1945078"/>
            <a:ext cx="5422236" cy="352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3962400" cy="2544762"/>
          </a:xfrm>
        </p:spPr>
        <p:txBody>
          <a:bodyPr>
            <a:noAutofit/>
          </a:bodyPr>
          <a:lstStyle/>
          <a:p>
            <a:pPr algn="l"/>
            <a:r>
              <a:rPr lang="en-US" sz="3200" b="1" dirty="0"/>
              <a:t>Connect</a:t>
            </a:r>
            <a:r>
              <a:rPr lang="en-US" sz="3200" dirty="0"/>
              <a:t> </a:t>
            </a:r>
            <a:r>
              <a:rPr lang="en-US" sz="3200" dirty="0" smtClean="0"/>
              <a:t>Next Gen programs to employers</a:t>
            </a:r>
            <a:r>
              <a:rPr lang="en-US" sz="3200" dirty="0"/>
              <a:t/>
            </a:r>
            <a:br>
              <a:rPr lang="en-US" sz="3200" dirty="0"/>
            </a:br>
            <a:r>
              <a:rPr lang="en-US" sz="3200" dirty="0"/>
              <a:t/>
            </a:r>
            <a:br>
              <a:rPr lang="en-US" sz="3200" dirty="0"/>
            </a:br>
            <a:endParaRPr lang="en-US" sz="3200" dirty="0"/>
          </a:p>
        </p:txBody>
      </p:sp>
      <p:pic>
        <p:nvPicPr>
          <p:cNvPr id="1024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533" y="4245349"/>
            <a:ext cx="1828800" cy="8451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4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943" y="2127488"/>
            <a:ext cx="1626944" cy="1578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4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84327" y="1278583"/>
            <a:ext cx="3429000" cy="752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50"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62361" y="2593830"/>
            <a:ext cx="1998052" cy="7326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46"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10400" y="3787857"/>
            <a:ext cx="1306432" cy="13064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44" name="Picture 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32632"/>
          <a:stretch/>
        </p:blipFill>
        <p:spPr bwMode="auto">
          <a:xfrm>
            <a:off x="6098827" y="5339249"/>
            <a:ext cx="2133600" cy="6600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47"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14800" y="5284936"/>
            <a:ext cx="1428750" cy="1428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49" name="Picture 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92582" y="5286255"/>
            <a:ext cx="771525" cy="1157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4179570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6409" y="76201"/>
            <a:ext cx="7772400" cy="1066800"/>
          </a:xfrm>
        </p:spPr>
        <p:txBody>
          <a:bodyPr/>
          <a:lstStyle/>
          <a:p>
            <a:r>
              <a:rPr lang="en-US" dirty="0" smtClean="0">
                <a:latin typeface="Arial"/>
                <a:cs typeface="Arial"/>
              </a:rPr>
              <a:t>Workforce Development</a:t>
            </a:r>
            <a:endParaRPr lang="en-US" dirty="0">
              <a:latin typeface="Arial"/>
              <a:cs typeface="Arial"/>
            </a:endParaRPr>
          </a:p>
        </p:txBody>
      </p:sp>
      <p:pic>
        <p:nvPicPr>
          <p:cNvPr id="1030" name="Picture 6" descr="http://www.nps.gov/shen/images/200706280930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905000"/>
            <a:ext cx="4573940" cy="3049294"/>
          </a:xfrm>
          <a:prstGeom prst="rect">
            <a:avLst/>
          </a:prstGeom>
          <a:noFill/>
          <a:ln w="38100" cmpd="sng">
            <a:solidFill>
              <a:schemeClr val="tx2"/>
            </a:solidFill>
          </a:ln>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1143000"/>
            <a:ext cx="3653902" cy="5495469"/>
          </a:xfrm>
          <a:prstGeom prst="rect">
            <a:avLst/>
          </a:prstGeom>
          <a:ln w="38100" cmpd="sng">
            <a:solidFill>
              <a:srgbClr val="1F497D"/>
            </a:solidFill>
          </a:ln>
        </p:spPr>
      </p:pic>
    </p:spTree>
    <p:extLst>
      <p:ext uri="{BB962C8B-B14F-4D97-AF65-F5344CB8AC3E}">
        <p14:creationId xmlns:p14="http://schemas.microsoft.com/office/powerpoint/2010/main" val="284728260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04800"/>
            <a:ext cx="8401050" cy="1415772"/>
          </a:xfrm>
          <a:prstGeom prst="rect">
            <a:avLst/>
          </a:prstGeom>
          <a:noFill/>
        </p:spPr>
        <p:txBody>
          <a:bodyPr wrap="square" rtlCol="0">
            <a:spAutoFit/>
          </a:bodyPr>
          <a:lstStyle/>
          <a:p>
            <a:r>
              <a:rPr lang="en-US" sz="3000" dirty="0" smtClean="0">
                <a:latin typeface="Arial"/>
                <a:cs typeface="Arial"/>
              </a:rPr>
              <a:t>#1-- Develop </a:t>
            </a:r>
            <a:r>
              <a:rPr lang="en-US" sz="3000" dirty="0">
                <a:latin typeface="Arial"/>
                <a:cs typeface="Arial"/>
              </a:rPr>
              <a:t>a recruitment </a:t>
            </a:r>
            <a:r>
              <a:rPr lang="en-US" sz="3000" dirty="0" smtClean="0">
                <a:latin typeface="Arial"/>
                <a:cs typeface="Arial"/>
              </a:rPr>
              <a:t>plan or strategy that </a:t>
            </a:r>
            <a:r>
              <a:rPr lang="en-US" sz="2800" dirty="0">
                <a:latin typeface="Arial"/>
                <a:cs typeface="Arial"/>
              </a:rPr>
              <a:t>includes partnering with local community groups that work with diverse youth.</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9532" y="1905000"/>
            <a:ext cx="6400800" cy="4800600"/>
          </a:xfrm>
          <a:prstGeom prst="rect">
            <a:avLst/>
          </a:prstGeom>
          <a:ln w="38100" cmpd="sng">
            <a:solidFill>
              <a:srgbClr val="1F497D"/>
            </a:solidFill>
          </a:ln>
        </p:spPr>
      </p:pic>
      <p:pic>
        <p:nvPicPr>
          <p:cNvPr id="8"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562600" y="1371600"/>
            <a:ext cx="3276600" cy="2457450"/>
          </a:xfrm>
          <a:prstGeom prst="rect">
            <a:avLst/>
          </a:prstGeom>
          <a:ln w="38100" cmpd="sng">
            <a:solidFill>
              <a:srgbClr val="1F497D"/>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56792724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667000"/>
            <a:ext cx="3650268" cy="3124200"/>
          </a:xfrm>
          <a:prstGeom prst="rect">
            <a:avLst/>
          </a:prstGeom>
        </p:spPr>
      </p:pic>
      <p:sp>
        <p:nvSpPr>
          <p:cNvPr id="3" name="Content Placeholder 2"/>
          <p:cNvSpPr>
            <a:spLocks noGrp="1"/>
          </p:cNvSpPr>
          <p:nvPr>
            <p:ph idx="1"/>
          </p:nvPr>
        </p:nvSpPr>
        <p:spPr>
          <a:xfrm>
            <a:off x="304800" y="990600"/>
            <a:ext cx="8534400" cy="3276600"/>
          </a:xfrm>
        </p:spPr>
        <p:txBody>
          <a:bodyPr>
            <a:normAutofit/>
          </a:bodyPr>
          <a:lstStyle/>
          <a:p>
            <a:pPr marL="0" indent="0">
              <a:buNone/>
            </a:pPr>
            <a:r>
              <a:rPr lang="en-US" sz="3000" dirty="0" smtClean="0">
                <a:latin typeface="Arial"/>
                <a:cs typeface="Arial"/>
              </a:rPr>
              <a:t>#2-- </a:t>
            </a:r>
            <a:r>
              <a:rPr lang="en-US" sz="3000" dirty="0">
                <a:latin typeface="Arial"/>
                <a:cs typeface="Arial"/>
              </a:rPr>
              <a:t>Provide a rung in the ladder of </a:t>
            </a:r>
            <a:r>
              <a:rPr lang="en-US" sz="3000" dirty="0" smtClean="0">
                <a:latin typeface="Arial"/>
                <a:cs typeface="Arial"/>
              </a:rPr>
              <a:t>advancement </a:t>
            </a:r>
            <a:br>
              <a:rPr lang="en-US" sz="3000" dirty="0" smtClean="0">
                <a:latin typeface="Arial"/>
                <a:cs typeface="Arial"/>
              </a:rPr>
            </a:br>
            <a:r>
              <a:rPr lang="en-US" sz="2800" dirty="0" smtClean="0">
                <a:latin typeface="Arial"/>
                <a:cs typeface="Arial"/>
              </a:rPr>
              <a:t>and market it on the web and social media.</a:t>
            </a:r>
            <a:endParaRPr lang="en-US" sz="2800" dirty="0">
              <a:latin typeface="Arial"/>
              <a:cs typeface="Aria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3840" y="2971800"/>
            <a:ext cx="4990884" cy="3237496"/>
          </a:xfrm>
          <a:prstGeom prst="rect">
            <a:avLst/>
          </a:prstGeom>
          <a:ln w="28575" cmpd="sng">
            <a:solidFill>
              <a:srgbClr val="1F497D"/>
            </a:solidFill>
          </a:ln>
        </p:spPr>
      </p:pic>
      <p:sp>
        <p:nvSpPr>
          <p:cNvPr id="5" name="TextBox 4"/>
          <p:cNvSpPr txBox="1"/>
          <p:nvPr/>
        </p:nvSpPr>
        <p:spPr>
          <a:xfrm>
            <a:off x="152400" y="2743200"/>
            <a:ext cx="36576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smtClean="0">
                <a:ln w="12700" cmpd="sng">
                  <a:solidFill>
                    <a:schemeClr val="tx1"/>
                  </a:solidFill>
                </a:ln>
                <a:solidFill>
                  <a:schemeClr val="tx1">
                    <a:lumMod val="50000"/>
                    <a:lumOff val="50000"/>
                  </a:schemeClr>
                </a:solidFill>
              </a:rPr>
              <a:t>Ladder of Environmental Education</a:t>
            </a:r>
          </a:p>
          <a:p>
            <a:pPr algn="ctr"/>
            <a:endParaRPr lang="en-US" b="1" dirty="0">
              <a:ln w="12700" cmpd="sng">
                <a:solidFill>
                  <a:schemeClr val="tx1"/>
                </a:solidFill>
              </a:ln>
              <a:solidFill>
                <a:schemeClr val="tx1">
                  <a:lumMod val="50000"/>
                  <a:lumOff val="50000"/>
                </a:schemeClr>
              </a:solidFill>
            </a:endParaRPr>
          </a:p>
        </p:txBody>
      </p:sp>
    </p:spTree>
    <p:extLst>
      <p:ext uri="{BB962C8B-B14F-4D97-AF65-F5344CB8AC3E}">
        <p14:creationId xmlns:p14="http://schemas.microsoft.com/office/powerpoint/2010/main" val="13968093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229600" cy="1828800"/>
          </a:xfrm>
        </p:spPr>
        <p:txBody>
          <a:bodyPr>
            <a:normAutofit lnSpcReduction="10000"/>
          </a:bodyPr>
          <a:lstStyle/>
          <a:p>
            <a:pPr marL="0" indent="0">
              <a:buNone/>
            </a:pPr>
            <a:r>
              <a:rPr lang="en-US" dirty="0" smtClean="0">
                <a:latin typeface="Arial"/>
                <a:cs typeface="Arial"/>
              </a:rPr>
              <a:t>#3--Retaining is as important as recruiting.</a:t>
            </a:r>
          </a:p>
          <a:p>
            <a:r>
              <a:rPr lang="en-US" sz="2600" dirty="0" smtClean="0">
                <a:latin typeface="Arial"/>
                <a:cs typeface="Arial"/>
              </a:rPr>
              <a:t>Examples—providing certification and training, mentoring, career counseling, and lateral advancement opportunities. </a:t>
            </a:r>
            <a:endParaRPr lang="en-US" sz="2600" dirty="0">
              <a:latin typeface="Arial"/>
              <a:cs typeface="Aria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2057400"/>
            <a:ext cx="6761683" cy="4495800"/>
          </a:xfrm>
          <a:prstGeom prst="rect">
            <a:avLst/>
          </a:prstGeom>
          <a:ln w="38100" cmpd="sng">
            <a:solidFill>
              <a:srgbClr val="1F497D"/>
            </a:solidFill>
          </a:ln>
        </p:spPr>
      </p:pic>
    </p:spTree>
    <p:extLst>
      <p:ext uri="{BB962C8B-B14F-4D97-AF65-F5344CB8AC3E}">
        <p14:creationId xmlns:p14="http://schemas.microsoft.com/office/powerpoint/2010/main" val="412089583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52400"/>
            <a:ext cx="7620000" cy="1676400"/>
          </a:xfrm>
        </p:spPr>
        <p:txBody>
          <a:bodyPr>
            <a:normAutofit/>
          </a:bodyPr>
          <a:lstStyle/>
          <a:p>
            <a:pPr marL="0" indent="0">
              <a:buNone/>
            </a:pPr>
            <a:r>
              <a:rPr lang="en-US" sz="2800" dirty="0" smtClean="0">
                <a:latin typeface="Arial"/>
                <a:cs typeface="Arial"/>
              </a:rPr>
              <a:t>#4--When </a:t>
            </a:r>
            <a:r>
              <a:rPr lang="en-US" sz="2800" dirty="0">
                <a:latin typeface="Arial"/>
                <a:cs typeface="Arial"/>
              </a:rPr>
              <a:t>new positions open up, consider </a:t>
            </a:r>
            <a:endParaRPr lang="en-US" sz="2800" dirty="0" smtClean="0">
              <a:latin typeface="Arial"/>
              <a:cs typeface="Arial"/>
            </a:endParaRPr>
          </a:p>
          <a:p>
            <a:pPr marL="0" indent="0">
              <a:buNone/>
            </a:pPr>
            <a:r>
              <a:rPr lang="en-US" sz="2800" dirty="0" smtClean="0">
                <a:latin typeface="Arial"/>
                <a:cs typeface="Arial"/>
              </a:rPr>
              <a:t>starting </a:t>
            </a:r>
            <a:r>
              <a:rPr lang="en-US" sz="2800" dirty="0">
                <a:latin typeface="Arial"/>
                <a:cs typeface="Arial"/>
              </a:rPr>
              <a:t>at lower, entry level and making them </a:t>
            </a:r>
            <a:r>
              <a:rPr lang="en-US" dirty="0">
                <a:latin typeface="Arial"/>
                <a:cs typeface="Arial"/>
              </a:rPr>
              <a:t>ladder positions.</a:t>
            </a:r>
          </a:p>
        </p:txBody>
      </p:sp>
      <p:pic>
        <p:nvPicPr>
          <p:cNvPr id="5" name="Picture 2" descr="http://arkansasstateparks.files.wordpress.com/2010/05/group.jpg?w=4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52600"/>
            <a:ext cx="7566861" cy="5022545"/>
          </a:xfrm>
          <a:prstGeom prst="rect">
            <a:avLst/>
          </a:prstGeom>
          <a:noFill/>
          <a:ln w="38100" cmpd="sng">
            <a:solidFill>
              <a:srgbClr val="1F497D"/>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596105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914400"/>
          </a:xfrm>
        </p:spPr>
        <p:txBody>
          <a:bodyPr/>
          <a:lstStyle/>
          <a:p>
            <a:pPr marL="0" indent="0">
              <a:buNone/>
            </a:pPr>
            <a:r>
              <a:rPr lang="en-US" dirty="0" smtClean="0">
                <a:latin typeface="Arial"/>
                <a:cs typeface="Arial"/>
              </a:rPr>
              <a:t>#5--Champion diversity in the workplace.</a:t>
            </a:r>
            <a:endParaRPr lang="en-US" dirty="0">
              <a:latin typeface="Arial"/>
              <a:cs typeface="Arial"/>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19200"/>
            <a:ext cx="6324600" cy="3531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8579" y="4191000"/>
            <a:ext cx="4296954"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p:txBody>
          <a:bodyPr/>
          <a:lstStyle/>
          <a:p>
            <a:endParaRPr lang="en-US" dirty="0"/>
          </a:p>
        </p:txBody>
      </p:sp>
    </p:spTree>
    <p:extLst>
      <p:ext uri="{BB962C8B-B14F-4D97-AF65-F5344CB8AC3E}">
        <p14:creationId xmlns:p14="http://schemas.microsoft.com/office/powerpoint/2010/main" val="99485931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91600" cy="1143000"/>
          </a:xfrm>
        </p:spPr>
        <p:txBody>
          <a:bodyPr>
            <a:normAutofit/>
          </a:bodyPr>
          <a:lstStyle/>
          <a:p>
            <a:r>
              <a:rPr lang="en-US" b="1" dirty="0" smtClean="0">
                <a:latin typeface="Arial"/>
                <a:cs typeface="Arial"/>
              </a:rPr>
              <a:t>Work Force Recommendations</a:t>
            </a:r>
            <a:endParaRPr lang="en-US" b="1" dirty="0">
              <a:latin typeface="Arial"/>
              <a:cs typeface="Arial"/>
            </a:endParaRPr>
          </a:p>
        </p:txBody>
      </p:sp>
      <p:sp>
        <p:nvSpPr>
          <p:cNvPr id="3" name="Content Placeholder 2"/>
          <p:cNvSpPr>
            <a:spLocks noGrp="1"/>
          </p:cNvSpPr>
          <p:nvPr>
            <p:ph idx="1"/>
          </p:nvPr>
        </p:nvSpPr>
        <p:spPr>
          <a:xfrm>
            <a:off x="304800" y="1371600"/>
            <a:ext cx="8610600" cy="5029200"/>
          </a:xfrm>
        </p:spPr>
        <p:txBody>
          <a:bodyPr>
            <a:normAutofit fontScale="92500" lnSpcReduction="10000"/>
          </a:bodyPr>
          <a:lstStyle/>
          <a:p>
            <a:pPr marL="0" indent="0" algn="ctr">
              <a:buNone/>
            </a:pPr>
            <a:r>
              <a:rPr lang="en-US" sz="2800" u="sng" dirty="0" smtClean="0">
                <a:latin typeface="Arial"/>
                <a:cs typeface="Arial"/>
              </a:rPr>
              <a:t>The Time is Right for Action in our Region</a:t>
            </a:r>
            <a:br>
              <a:rPr lang="en-US" sz="2800" u="sng" dirty="0" smtClean="0">
                <a:latin typeface="Arial"/>
                <a:cs typeface="Arial"/>
              </a:rPr>
            </a:br>
            <a:endParaRPr lang="en-US" sz="2800" u="sng" dirty="0" smtClean="0">
              <a:latin typeface="Arial"/>
              <a:cs typeface="Arial"/>
            </a:endParaRPr>
          </a:p>
          <a:p>
            <a:r>
              <a:rPr lang="en-US" sz="2800" dirty="0" smtClean="0">
                <a:latin typeface="Arial"/>
                <a:cs typeface="Arial"/>
              </a:rPr>
              <a:t>Large number of retirees in federal agencies in particular</a:t>
            </a:r>
            <a:br>
              <a:rPr lang="en-US" sz="2800" dirty="0" smtClean="0">
                <a:latin typeface="Arial"/>
                <a:cs typeface="Arial"/>
              </a:rPr>
            </a:br>
            <a:endParaRPr lang="en-US" sz="2800" dirty="0" smtClean="0">
              <a:latin typeface="Arial"/>
              <a:cs typeface="Arial"/>
            </a:endParaRPr>
          </a:p>
          <a:p>
            <a:r>
              <a:rPr lang="en-US" sz="2800" dirty="0" smtClean="0">
                <a:latin typeface="Arial"/>
                <a:cs typeface="Arial"/>
              </a:rPr>
              <a:t>Looking for new skills such as GIS, bilingual skills, and new technology</a:t>
            </a:r>
            <a:br>
              <a:rPr lang="en-US" sz="2800" dirty="0" smtClean="0">
                <a:latin typeface="Arial"/>
                <a:cs typeface="Arial"/>
              </a:rPr>
            </a:br>
            <a:endParaRPr lang="en-US" sz="2800" dirty="0" smtClean="0">
              <a:latin typeface="Arial"/>
              <a:cs typeface="Arial"/>
            </a:endParaRPr>
          </a:p>
          <a:p>
            <a:r>
              <a:rPr lang="en-US" sz="2800" dirty="0" smtClean="0">
                <a:latin typeface="Arial"/>
                <a:cs typeface="Arial"/>
              </a:rPr>
              <a:t>Connections between other hiring agencies to help provide a ladder of advancement</a:t>
            </a:r>
            <a:br>
              <a:rPr lang="en-US" sz="2800" dirty="0" smtClean="0">
                <a:latin typeface="Arial"/>
                <a:cs typeface="Arial"/>
              </a:rPr>
            </a:br>
            <a:endParaRPr lang="en-US" sz="2800" dirty="0" smtClean="0">
              <a:latin typeface="Arial"/>
              <a:cs typeface="Arial"/>
            </a:endParaRPr>
          </a:p>
          <a:p>
            <a:r>
              <a:rPr lang="en-US" sz="2800" dirty="0">
                <a:latin typeface="Arial"/>
                <a:cs typeface="Arial"/>
                <a:hlinkClick r:id="rId2"/>
              </a:rPr>
              <a:t>http://www.youtube.com/watch?v=ZVR8kbAUXUc</a:t>
            </a:r>
            <a:endParaRPr lang="en-US" sz="2800" dirty="0">
              <a:latin typeface="Arial"/>
              <a:cs typeface="Arial"/>
            </a:endParaRPr>
          </a:p>
        </p:txBody>
      </p:sp>
    </p:spTree>
    <p:extLst>
      <p:ext uri="{BB962C8B-B14F-4D97-AF65-F5344CB8AC3E}">
        <p14:creationId xmlns:p14="http://schemas.microsoft.com/office/powerpoint/2010/main" val="365150891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1848" y="1200255"/>
            <a:ext cx="5430129" cy="5344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33400" y="492369"/>
            <a:ext cx="8305800" cy="707886"/>
          </a:xfrm>
          <a:prstGeom prst="rect">
            <a:avLst/>
          </a:prstGeom>
          <a:noFill/>
        </p:spPr>
        <p:txBody>
          <a:bodyPr wrap="square" rtlCol="0">
            <a:spAutoFit/>
          </a:bodyPr>
          <a:lstStyle/>
          <a:p>
            <a:pPr algn="ctr"/>
            <a:r>
              <a:rPr lang="en-US" sz="4000" b="1" dirty="0" smtClean="0"/>
              <a:t>Best Practices and Challenges</a:t>
            </a:r>
            <a:endParaRPr lang="en-US" sz="4000" b="1" dirty="0"/>
          </a:p>
        </p:txBody>
      </p:sp>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95751" y="1981200"/>
            <a:ext cx="345666"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7000" y="3681788"/>
            <a:ext cx="310331"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29452" y="3618678"/>
            <a:ext cx="755752" cy="535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619" t="13287" r="15344" b="18693"/>
          <a:stretch/>
        </p:blipFill>
        <p:spPr bwMode="auto">
          <a:xfrm>
            <a:off x="3656371" y="3710895"/>
            <a:ext cx="412540" cy="320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39431" y="5257800"/>
            <a:ext cx="318682" cy="539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6" name="Picture 8"/>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0001" t="8801" r="12222" b="40972"/>
          <a:stretch/>
        </p:blipFill>
        <p:spPr bwMode="auto">
          <a:xfrm>
            <a:off x="4923004" y="2736166"/>
            <a:ext cx="415597" cy="295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7" name="Picture 9"/>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36132"/>
          <a:stretch/>
        </p:blipFill>
        <p:spPr bwMode="auto">
          <a:xfrm>
            <a:off x="5715000" y="4495800"/>
            <a:ext cx="307925" cy="283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8" name="Picture 10"/>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24180"/>
          <a:stretch/>
        </p:blipFill>
        <p:spPr bwMode="auto">
          <a:xfrm>
            <a:off x="3352173" y="2825947"/>
            <a:ext cx="927439" cy="383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9" name="Picture 1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185204" y="1447800"/>
            <a:ext cx="545818"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0" name="Picture 12"/>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39893" t="-1" r="38969" b="27760"/>
          <a:stretch/>
        </p:blipFill>
        <p:spPr bwMode="auto">
          <a:xfrm>
            <a:off x="2594317" y="5096672"/>
            <a:ext cx="602566" cy="32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1" name="Picture 1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24104" t="17281" r="22214" b="15065"/>
          <a:stretch/>
        </p:blipFill>
        <p:spPr bwMode="auto">
          <a:xfrm>
            <a:off x="5731022" y="2859040"/>
            <a:ext cx="471268" cy="42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2" name="Picture 1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020933" y="4911529"/>
            <a:ext cx="517359" cy="370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3" name="Picture 15"/>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b="50000"/>
          <a:stretch/>
        </p:blipFill>
        <p:spPr bwMode="auto">
          <a:xfrm>
            <a:off x="6606147" y="5149303"/>
            <a:ext cx="362368" cy="24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4" name="Picture 16"/>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375838" y="3652451"/>
            <a:ext cx="436958" cy="436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5" name="Picture 17"/>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729793" y="3722753"/>
            <a:ext cx="326294" cy="327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6" name="Picture 18"/>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832537" y="6033142"/>
            <a:ext cx="510863" cy="215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87" name="Picture 19"/>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33322" t="53000" r="32485"/>
          <a:stretch/>
        </p:blipFill>
        <p:spPr bwMode="auto">
          <a:xfrm>
            <a:off x="2682613" y="2183183"/>
            <a:ext cx="425974" cy="38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272590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smtClean="0">
                <a:latin typeface="Arial"/>
                <a:cs typeface="Arial"/>
              </a:rPr>
              <a:t>Lessons Learned: </a:t>
            </a:r>
            <a:br>
              <a:rPr lang="en-US" dirty="0" smtClean="0">
                <a:latin typeface="Arial"/>
                <a:cs typeface="Arial"/>
              </a:rPr>
            </a:br>
            <a:r>
              <a:rPr lang="en-US" b="1" dirty="0" smtClean="0">
                <a:latin typeface="Arial"/>
                <a:cs typeface="Arial"/>
              </a:rPr>
              <a:t>Successes</a:t>
            </a:r>
            <a:endParaRPr lang="en-US" b="1" dirty="0">
              <a:latin typeface="Arial"/>
              <a:cs typeface="Arial"/>
            </a:endParaRPr>
          </a:p>
        </p:txBody>
      </p:sp>
      <p:graphicFrame>
        <p:nvGraphicFramePr>
          <p:cNvPr id="8" name="Table 7"/>
          <p:cNvGraphicFramePr>
            <a:graphicFrameLocks noGrp="1"/>
          </p:cNvGraphicFramePr>
          <p:nvPr>
            <p:extLst>
              <p:ext uri="{D42A27DB-BD31-4B8C-83A1-F6EECF244321}">
                <p14:modId xmlns:p14="http://schemas.microsoft.com/office/powerpoint/2010/main" val="3360427255"/>
              </p:ext>
            </p:extLst>
          </p:nvPr>
        </p:nvGraphicFramePr>
        <p:xfrm>
          <a:off x="609600" y="1676400"/>
          <a:ext cx="7924800" cy="3102863"/>
        </p:xfrm>
        <a:graphic>
          <a:graphicData uri="http://schemas.openxmlformats.org/drawingml/2006/table">
            <a:tbl>
              <a:tblPr firstRow="1" bandRow="1">
                <a:tableStyleId>{F5AB1C69-6EDB-4FF4-983F-18BD219EF322}</a:tableStyleId>
              </a:tblPr>
              <a:tblGrid>
                <a:gridCol w="7924800"/>
              </a:tblGrid>
              <a:tr h="463296">
                <a:tc>
                  <a:txBody>
                    <a:bodyPr/>
                    <a:lstStyle/>
                    <a:p>
                      <a:r>
                        <a:rPr lang="en-US" dirty="0" smtClean="0">
                          <a:latin typeface="Arial"/>
                          <a:cs typeface="Arial"/>
                        </a:rPr>
                        <a:t>Successes</a:t>
                      </a:r>
                      <a:endParaRPr lang="en-US" dirty="0">
                        <a:latin typeface="Arial"/>
                        <a:cs typeface="Arial"/>
                      </a:endParaRPr>
                    </a:p>
                  </a:txBody>
                  <a:tcPr/>
                </a:tc>
              </a:tr>
              <a:tr h="810768">
                <a:tc>
                  <a:txBody>
                    <a:bodyPr/>
                    <a:lstStyle/>
                    <a:p>
                      <a:r>
                        <a:rPr lang="en-US" b="1" dirty="0" smtClean="0">
                          <a:latin typeface="Arial" pitchFamily="34" charset="0"/>
                          <a:cs typeface="Arial" pitchFamily="34" charset="0"/>
                        </a:rPr>
                        <a:t>Scale is</a:t>
                      </a:r>
                      <a:r>
                        <a:rPr lang="en-US" b="1" baseline="0" dirty="0" smtClean="0">
                          <a:latin typeface="Arial" pitchFamily="34" charset="0"/>
                          <a:cs typeface="Arial" pitchFamily="34" charset="0"/>
                        </a:rPr>
                        <a:t> important: </a:t>
                      </a:r>
                      <a:r>
                        <a:rPr lang="en-US" dirty="0" smtClean="0">
                          <a:latin typeface="Arial" pitchFamily="34" charset="0"/>
                          <a:cs typeface="Arial" pitchFamily="34" charset="0"/>
                        </a:rPr>
                        <a:t>program size</a:t>
                      </a:r>
                      <a:r>
                        <a:rPr lang="en-US" baseline="0" dirty="0" smtClean="0">
                          <a:latin typeface="Arial" pitchFamily="34" charset="0"/>
                          <a:cs typeface="Arial" pitchFamily="34" charset="0"/>
                        </a:rPr>
                        <a:t> needs to a</a:t>
                      </a:r>
                      <a:r>
                        <a:rPr lang="en-US" dirty="0" smtClean="0">
                          <a:latin typeface="Arial" pitchFamily="34" charset="0"/>
                          <a:cs typeface="Arial" pitchFamily="34" charset="0"/>
                        </a:rPr>
                        <a:t>llows for a focus on individual students</a:t>
                      </a:r>
                    </a:p>
                  </a:txBody>
                  <a:tcPr/>
                </a:tc>
              </a:tr>
              <a:tr h="810768">
                <a:tc>
                  <a:txBody>
                    <a:bodyPr/>
                    <a:lstStyle/>
                    <a:p>
                      <a:r>
                        <a:rPr lang="en-US" b="1" dirty="0" smtClean="0">
                          <a:latin typeface="Arial" pitchFamily="34" charset="0"/>
                          <a:cs typeface="Arial" pitchFamily="34" charset="0"/>
                        </a:rPr>
                        <a:t>Strong partnerships </a:t>
                      </a:r>
                      <a:r>
                        <a:rPr lang="en-US" dirty="0" smtClean="0">
                          <a:latin typeface="Arial" pitchFamily="34" charset="0"/>
                          <a:cs typeface="Arial" pitchFamily="34" charset="0"/>
                        </a:rPr>
                        <a:t>and networks strengthen</a:t>
                      </a:r>
                      <a:r>
                        <a:rPr lang="en-US" baseline="0" dirty="0" smtClean="0">
                          <a:latin typeface="Arial" pitchFamily="34" charset="0"/>
                          <a:cs typeface="Arial" pitchFamily="34" charset="0"/>
                        </a:rPr>
                        <a:t> student experience and can diversify the conservation field </a:t>
                      </a:r>
                    </a:p>
                    <a:p>
                      <a:endParaRPr lang="en-US" baseline="0" dirty="0" smtClean="0">
                        <a:latin typeface="Arial" pitchFamily="34" charset="0"/>
                        <a:cs typeface="Arial" pitchFamily="34" charset="0"/>
                      </a:endParaRPr>
                    </a:p>
                  </a:txBody>
                  <a:tcPr/>
                </a:tc>
              </a:tr>
              <a:tr h="810768">
                <a:tc>
                  <a:txBody>
                    <a:bodyPr/>
                    <a:lstStyle/>
                    <a:p>
                      <a:r>
                        <a:rPr lang="en-US" b="1" dirty="0" smtClean="0">
                          <a:latin typeface="Arial" pitchFamily="34" charset="0"/>
                          <a:cs typeface="Arial" pitchFamily="34" charset="0"/>
                        </a:rPr>
                        <a:t>In-depth</a:t>
                      </a:r>
                      <a:r>
                        <a:rPr lang="en-US" b="1" baseline="0" dirty="0" smtClean="0">
                          <a:latin typeface="Arial" pitchFamily="34" charset="0"/>
                          <a:cs typeface="Arial" pitchFamily="34" charset="0"/>
                        </a:rPr>
                        <a:t> engagement equals a l</a:t>
                      </a:r>
                      <a:r>
                        <a:rPr lang="en-US" b="1" dirty="0" smtClean="0">
                          <a:latin typeface="Arial" pitchFamily="34" charset="0"/>
                          <a:cs typeface="Arial" pitchFamily="34" charset="0"/>
                        </a:rPr>
                        <a:t>ong-term commitment</a:t>
                      </a:r>
                      <a:r>
                        <a:rPr lang="en-US" dirty="0" smtClean="0">
                          <a:latin typeface="Arial" pitchFamily="34" charset="0"/>
                          <a:cs typeface="Arial" pitchFamily="34" charset="0"/>
                        </a:rPr>
                        <a:t> in conservation for students</a:t>
                      </a:r>
                    </a:p>
                    <a:p>
                      <a:endParaRPr lang="en-US" dirty="0" smtClean="0">
                        <a:latin typeface="Arial" pitchFamily="34" charset="0"/>
                        <a:cs typeface="Arial" pitchFamily="34" charset="0"/>
                      </a:endParaRPr>
                    </a:p>
                  </a:txBody>
                  <a:tcPr/>
                </a:tc>
              </a:tr>
            </a:tbl>
          </a:graphicData>
        </a:graphic>
      </p:graphicFrame>
    </p:spTree>
    <p:extLst>
      <p:ext uri="{BB962C8B-B14F-4D97-AF65-F5344CB8AC3E}">
        <p14:creationId xmlns:p14="http://schemas.microsoft.com/office/powerpoint/2010/main" val="165405978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09600" y="533400"/>
            <a:ext cx="8229600"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latin typeface="Arial"/>
                <a:cs typeface="Arial"/>
              </a:rPr>
              <a:t>Lessons Learned: </a:t>
            </a:r>
            <a:br>
              <a:rPr lang="en-US" dirty="0" smtClean="0">
                <a:latin typeface="Arial"/>
                <a:cs typeface="Arial"/>
              </a:rPr>
            </a:br>
            <a:r>
              <a:rPr lang="en-US" b="1" dirty="0" smtClean="0">
                <a:latin typeface="Arial"/>
                <a:cs typeface="Arial"/>
              </a:rPr>
              <a:t>Challenges</a:t>
            </a:r>
            <a:endParaRPr lang="en-US" b="1" dirty="0">
              <a:latin typeface="Arial"/>
              <a:cs typeface="Arial"/>
            </a:endParaRPr>
          </a:p>
        </p:txBody>
      </p:sp>
      <p:graphicFrame>
        <p:nvGraphicFramePr>
          <p:cNvPr id="6" name="Content Placeholder 3"/>
          <p:cNvGraphicFramePr>
            <a:graphicFrameLocks/>
          </p:cNvGraphicFramePr>
          <p:nvPr>
            <p:extLst>
              <p:ext uri="{D42A27DB-BD31-4B8C-83A1-F6EECF244321}">
                <p14:modId xmlns:p14="http://schemas.microsoft.com/office/powerpoint/2010/main" val="1536763789"/>
              </p:ext>
            </p:extLst>
          </p:nvPr>
        </p:nvGraphicFramePr>
        <p:xfrm>
          <a:off x="914400" y="2133600"/>
          <a:ext cx="7467600" cy="4215986"/>
        </p:xfrm>
        <a:graphic>
          <a:graphicData uri="http://schemas.openxmlformats.org/drawingml/2006/table">
            <a:tbl>
              <a:tblPr firstRow="1" bandRow="1">
                <a:tableStyleId>{F5AB1C69-6EDB-4FF4-983F-18BD219EF322}</a:tableStyleId>
              </a:tblPr>
              <a:tblGrid>
                <a:gridCol w="7467600"/>
              </a:tblGrid>
              <a:tr h="468443">
                <a:tc>
                  <a:txBody>
                    <a:bodyPr/>
                    <a:lstStyle/>
                    <a:p>
                      <a:r>
                        <a:rPr lang="en-US" dirty="0" smtClean="0">
                          <a:latin typeface="Arial"/>
                          <a:cs typeface="Arial"/>
                        </a:rPr>
                        <a:t>Challenges</a:t>
                      </a:r>
                      <a:endParaRPr lang="en-US" dirty="0">
                        <a:latin typeface="Arial"/>
                        <a:cs typeface="Arial"/>
                      </a:endParaRPr>
                    </a:p>
                  </a:txBody>
                  <a:tcPr/>
                </a:tc>
              </a:tr>
              <a:tr h="599607">
                <a:tc>
                  <a:txBody>
                    <a:bodyPr/>
                    <a:lstStyle/>
                    <a:p>
                      <a:r>
                        <a:rPr lang="en-US" b="1" dirty="0" smtClean="0">
                          <a:solidFill>
                            <a:schemeClr val="tx1"/>
                          </a:solidFill>
                          <a:latin typeface="Arial"/>
                          <a:cs typeface="Arial"/>
                        </a:rPr>
                        <a:t>Recruiting</a:t>
                      </a:r>
                      <a:r>
                        <a:rPr lang="en-US" b="1" baseline="0" dirty="0" smtClean="0">
                          <a:solidFill>
                            <a:schemeClr val="tx1"/>
                          </a:solidFill>
                          <a:latin typeface="Arial"/>
                          <a:cs typeface="Arial"/>
                        </a:rPr>
                        <a:t> </a:t>
                      </a:r>
                      <a:r>
                        <a:rPr lang="en-US" b="0" baseline="0" dirty="0" smtClean="0">
                          <a:solidFill>
                            <a:schemeClr val="tx1"/>
                          </a:solidFill>
                          <a:latin typeface="Arial"/>
                          <a:cs typeface="Arial"/>
                        </a:rPr>
                        <a:t>participants</a:t>
                      </a:r>
                      <a:endParaRPr lang="en-US" b="0" dirty="0">
                        <a:solidFill>
                          <a:schemeClr val="tx1"/>
                        </a:solidFill>
                        <a:latin typeface="Arial"/>
                        <a:cs typeface="Arial"/>
                      </a:endParaRPr>
                    </a:p>
                  </a:txBody>
                  <a:tcPr/>
                </a:tc>
              </a:tr>
              <a:tr h="7869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Arial" pitchFamily="34" charset="0"/>
                          <a:cs typeface="Arial" pitchFamily="34" charset="0"/>
                        </a:rPr>
                        <a:t>Building</a:t>
                      </a:r>
                      <a:r>
                        <a:rPr lang="en-US" b="1" baseline="0" dirty="0" smtClean="0">
                          <a:latin typeface="Arial" pitchFamily="34" charset="0"/>
                          <a:cs typeface="Arial" pitchFamily="34" charset="0"/>
                        </a:rPr>
                        <a:t> s</a:t>
                      </a:r>
                      <a:r>
                        <a:rPr lang="en-US" b="1" dirty="0" smtClean="0">
                          <a:latin typeface="Arial" pitchFamily="34" charset="0"/>
                          <a:cs typeface="Arial" pitchFamily="34" charset="0"/>
                        </a:rPr>
                        <a:t>trong partnerships </a:t>
                      </a:r>
                      <a:r>
                        <a:rPr lang="en-US" dirty="0" smtClean="0">
                          <a:latin typeface="Arial" pitchFamily="34" charset="0"/>
                          <a:cs typeface="Arial" pitchFamily="34" charset="0"/>
                        </a:rPr>
                        <a:t>and networks</a:t>
                      </a:r>
                      <a:endParaRPr lang="en-US" dirty="0" smtClean="0">
                        <a:latin typeface="Arial"/>
                        <a:cs typeface="Arial"/>
                      </a:endParaRPr>
                    </a:p>
                  </a:txBody>
                  <a:tcPr/>
                </a:tc>
              </a:tr>
              <a:tr h="7869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latin typeface="Arial"/>
                          <a:cs typeface="Arial"/>
                        </a:rPr>
                        <a:t>Funding </a:t>
                      </a:r>
                    </a:p>
                    <a:p>
                      <a:endParaRPr lang="en-US" dirty="0" smtClean="0">
                        <a:latin typeface="Arial"/>
                        <a:cs typeface="Arial"/>
                      </a:endParaRPr>
                    </a:p>
                  </a:txBody>
                  <a:tcPr/>
                </a:tc>
              </a:tr>
              <a:tr h="786984">
                <a:tc>
                  <a:txBody>
                    <a:bodyPr/>
                    <a:lstStyle/>
                    <a:p>
                      <a:r>
                        <a:rPr lang="en-US" b="1" baseline="0" dirty="0" smtClean="0">
                          <a:latin typeface="Arial"/>
                          <a:cs typeface="Arial"/>
                        </a:rPr>
                        <a:t>Communications: </a:t>
                      </a:r>
                      <a:r>
                        <a:rPr lang="en-US" dirty="0" smtClean="0">
                          <a:latin typeface="Arial"/>
                          <a:cs typeface="Arial"/>
                        </a:rPr>
                        <a:t>Sharing the story</a:t>
                      </a:r>
                      <a:r>
                        <a:rPr lang="en-US" baseline="0" dirty="0" smtClean="0">
                          <a:latin typeface="Arial"/>
                          <a:cs typeface="Arial"/>
                        </a:rPr>
                        <a:t> of our successes</a:t>
                      </a:r>
                      <a:endParaRPr lang="en-US" b="1" dirty="0" smtClean="0">
                        <a:latin typeface="Arial"/>
                        <a:cs typeface="Arial"/>
                      </a:endParaRPr>
                    </a:p>
                  </a:txBody>
                  <a:tcPr/>
                </a:tc>
              </a:tr>
              <a:tr h="786984">
                <a:tc>
                  <a:txBody>
                    <a:bodyPr/>
                    <a:lstStyle/>
                    <a:p>
                      <a:r>
                        <a:rPr lang="en-US" b="1" dirty="0" smtClean="0">
                          <a:latin typeface="Arial"/>
                          <a:cs typeface="Arial"/>
                        </a:rPr>
                        <a:t>Employment</a:t>
                      </a:r>
                      <a:r>
                        <a:rPr lang="en-US" b="1" baseline="0" dirty="0" smtClean="0">
                          <a:latin typeface="Arial"/>
                          <a:cs typeface="Arial"/>
                        </a:rPr>
                        <a:t> Options</a:t>
                      </a:r>
                      <a:endParaRPr lang="en-US" b="1" dirty="0" smtClean="0">
                        <a:latin typeface="Arial"/>
                        <a:cs typeface="Arial"/>
                      </a:endParaRPr>
                    </a:p>
                  </a:txBody>
                  <a:tcPr/>
                </a:tc>
              </a:tr>
            </a:tbl>
          </a:graphicData>
        </a:graphic>
      </p:graphicFrame>
    </p:spTree>
    <p:extLst>
      <p:ext uri="{BB962C8B-B14F-4D97-AF65-F5344CB8AC3E}">
        <p14:creationId xmlns:p14="http://schemas.microsoft.com/office/powerpoint/2010/main" val="231336937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Discussion</a:t>
            </a:r>
            <a:endParaRPr lang="en-US" b="1" dirty="0"/>
          </a:p>
        </p:txBody>
      </p:sp>
      <p:sp>
        <p:nvSpPr>
          <p:cNvPr id="3" name="Content Placeholder 2"/>
          <p:cNvSpPr>
            <a:spLocks noGrp="1"/>
          </p:cNvSpPr>
          <p:nvPr>
            <p:ph idx="1"/>
          </p:nvPr>
        </p:nvSpPr>
        <p:spPr>
          <a:xfrm>
            <a:off x="152400" y="1371600"/>
            <a:ext cx="8763000" cy="4754563"/>
          </a:xfrm>
        </p:spPr>
        <p:txBody>
          <a:bodyPr/>
          <a:lstStyle/>
          <a:p>
            <a:pPr marL="0" indent="0" algn="ctr">
              <a:buNone/>
            </a:pPr>
            <a:r>
              <a:rPr lang="en-US" dirty="0"/>
              <a:t>How can </a:t>
            </a:r>
            <a:r>
              <a:rPr lang="en-US" dirty="0" smtClean="0"/>
              <a:t>the conservation community best </a:t>
            </a:r>
            <a:r>
              <a:rPr lang="en-US" dirty="0"/>
              <a:t>make the connections needed to support </a:t>
            </a:r>
            <a:br>
              <a:rPr lang="en-US" dirty="0"/>
            </a:br>
            <a:r>
              <a:rPr lang="en-US" dirty="0" smtClean="0"/>
              <a:t>the </a:t>
            </a:r>
            <a:r>
              <a:rPr lang="en-US" dirty="0"/>
              <a:t>next </a:t>
            </a:r>
            <a:r>
              <a:rPr lang="en-US" dirty="0" smtClean="0"/>
              <a:t>generation </a:t>
            </a:r>
            <a:r>
              <a:rPr lang="en-US" dirty="0"/>
              <a:t>of conservation leaders?</a:t>
            </a:r>
          </a:p>
          <a:p>
            <a:endParaRPr lang="en-US" dirty="0"/>
          </a:p>
        </p:txBody>
      </p:sp>
      <p:pic>
        <p:nvPicPr>
          <p:cNvPr id="6" name="Picture 2" descr="CCL Summer 2013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971800"/>
            <a:ext cx="4662311" cy="3496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99618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1981200"/>
          </a:xfrm>
        </p:spPr>
        <p:txBody>
          <a:bodyPr>
            <a:normAutofit fontScale="90000"/>
          </a:bodyPr>
          <a:lstStyle/>
          <a:p>
            <a:r>
              <a:rPr lang="en-US" dirty="0">
                <a:latin typeface="Arial"/>
                <a:cs typeface="Arial"/>
              </a:rPr>
              <a:t/>
            </a:r>
            <a:br>
              <a:rPr lang="en-US" dirty="0">
                <a:latin typeface="Arial"/>
                <a:cs typeface="Arial"/>
              </a:rPr>
            </a:br>
            <a:r>
              <a:rPr lang="en-US" dirty="0" smtClean="0">
                <a:latin typeface="Arial"/>
                <a:cs typeface="Arial"/>
              </a:rPr>
              <a:t>Chicago Wilderness</a:t>
            </a:r>
            <a:br>
              <a:rPr lang="en-US" dirty="0" smtClean="0">
                <a:latin typeface="Arial"/>
                <a:cs typeface="Arial"/>
              </a:rPr>
            </a:br>
            <a:r>
              <a:rPr lang="en-US" dirty="0" smtClean="0">
                <a:latin typeface="Arial"/>
                <a:cs typeface="Arial"/>
              </a:rPr>
              <a:t>Next </a:t>
            </a:r>
            <a:r>
              <a:rPr lang="en-US" dirty="0">
                <a:latin typeface="Arial"/>
                <a:cs typeface="Arial"/>
              </a:rPr>
              <a:t>Generation of Conservation Leaders Working </a:t>
            </a:r>
            <a:r>
              <a:rPr lang="en-US" dirty="0" smtClean="0">
                <a:latin typeface="Arial"/>
                <a:cs typeface="Arial"/>
              </a:rPr>
              <a:t>Group </a:t>
            </a:r>
            <a:br>
              <a:rPr lang="en-US" dirty="0" smtClean="0">
                <a:latin typeface="Arial"/>
                <a:cs typeface="Arial"/>
              </a:rPr>
            </a:br>
            <a:r>
              <a:rPr lang="en-US" dirty="0">
                <a:latin typeface="Arial"/>
                <a:cs typeface="Arial"/>
              </a:rPr>
              <a:t/>
            </a:r>
            <a:br>
              <a:rPr lang="en-US" dirty="0">
                <a:latin typeface="Arial"/>
                <a:cs typeface="Arial"/>
              </a:rPr>
            </a:br>
            <a:endParaRPr lang="en-US" dirty="0"/>
          </a:p>
        </p:txBody>
      </p:sp>
      <p:pic>
        <p:nvPicPr>
          <p:cNvPr id="3"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l="235" t="117" r="-235" b="24353"/>
          <a:stretch/>
        </p:blipFill>
        <p:spPr>
          <a:xfrm>
            <a:off x="228600" y="2743200"/>
            <a:ext cx="3102353" cy="3124200"/>
          </a:xfrm>
          <a:prstGeom prst="rect">
            <a:avLst/>
          </a:prstGeom>
          <a:ln w="38100" cmpd="sng">
            <a:solidFill>
              <a:srgbClr val="1F497D"/>
            </a:solidFill>
          </a:ln>
        </p:spPr>
      </p:pic>
      <p:sp>
        <p:nvSpPr>
          <p:cNvPr id="4" name="TextBox 3"/>
          <p:cNvSpPr txBox="1"/>
          <p:nvPr/>
        </p:nvSpPr>
        <p:spPr>
          <a:xfrm>
            <a:off x="3505200" y="2819400"/>
            <a:ext cx="5486400" cy="3693319"/>
          </a:xfrm>
          <a:prstGeom prst="rect">
            <a:avLst/>
          </a:prstGeom>
          <a:noFill/>
        </p:spPr>
        <p:txBody>
          <a:bodyPr wrap="square" rtlCol="0">
            <a:spAutoFit/>
          </a:bodyPr>
          <a:lstStyle/>
          <a:p>
            <a:r>
              <a:rPr lang="en-US" b="1" u="sng" dirty="0" smtClean="0"/>
              <a:t>For more information:</a:t>
            </a:r>
          </a:p>
          <a:p>
            <a:endParaRPr lang="en-US" dirty="0"/>
          </a:p>
          <a:p>
            <a:r>
              <a:rPr lang="en-US" dirty="0" smtClean="0"/>
              <a:t>Alison Paul </a:t>
            </a:r>
          </a:p>
          <a:p>
            <a:r>
              <a:rPr lang="en-US" dirty="0" smtClean="0">
                <a:hlinkClick r:id="rId3"/>
              </a:rPr>
              <a:t>apaul@fieldmuseum.org</a:t>
            </a:r>
            <a:endParaRPr lang="en-US" dirty="0" smtClean="0"/>
          </a:p>
          <a:p>
            <a:endParaRPr lang="en-US" dirty="0"/>
          </a:p>
          <a:p>
            <a:r>
              <a:rPr lang="en-US" dirty="0" smtClean="0"/>
              <a:t>David </a:t>
            </a:r>
            <a:r>
              <a:rPr lang="en-US" dirty="0" err="1" smtClean="0"/>
              <a:t>Bild</a:t>
            </a:r>
            <a:endParaRPr lang="en-US" dirty="0" smtClean="0"/>
          </a:p>
          <a:p>
            <a:r>
              <a:rPr lang="en-US" dirty="0" smtClean="0">
                <a:hlinkClick r:id="rId4"/>
              </a:rPr>
              <a:t>dbild@naturemuseum.org</a:t>
            </a:r>
            <a:endParaRPr lang="en-US" dirty="0" smtClean="0"/>
          </a:p>
          <a:p>
            <a:endParaRPr lang="en-US" dirty="0" smtClean="0"/>
          </a:p>
          <a:p>
            <a:r>
              <a:rPr lang="en-US" dirty="0" smtClean="0"/>
              <a:t>Laura </a:t>
            </a:r>
            <a:r>
              <a:rPr lang="en-US" dirty="0" err="1" smtClean="0"/>
              <a:t>Milkert</a:t>
            </a:r>
            <a:endParaRPr lang="en-US" dirty="0" smtClean="0"/>
          </a:p>
          <a:p>
            <a:r>
              <a:rPr lang="en-US" dirty="0" smtClean="0">
                <a:hlinkClick r:id="rId5"/>
              </a:rPr>
              <a:t>lmilkert@fieldmuseum.org</a:t>
            </a:r>
            <a:endParaRPr lang="en-US" dirty="0" smtClean="0"/>
          </a:p>
          <a:p>
            <a:endParaRPr lang="en-US" dirty="0" smtClean="0"/>
          </a:p>
          <a:p>
            <a:r>
              <a:rPr lang="en-US" dirty="0" smtClean="0"/>
              <a:t>Carina Ruiz</a:t>
            </a:r>
          </a:p>
          <a:p>
            <a:r>
              <a:rPr lang="en-US" dirty="0">
                <a:hlinkClick r:id="rId6"/>
              </a:rPr>
              <a:t>cruiz@thesca.org</a:t>
            </a:r>
            <a:r>
              <a:rPr lang="en-US" dirty="0"/>
              <a:t> </a:t>
            </a:r>
          </a:p>
        </p:txBody>
      </p:sp>
    </p:spTree>
    <p:extLst>
      <p:ext uri="{BB962C8B-B14F-4D97-AF65-F5344CB8AC3E}">
        <p14:creationId xmlns:p14="http://schemas.microsoft.com/office/powerpoint/2010/main" val="287390329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3330</TotalTime>
  <Words>1775</Words>
  <Application>Microsoft Macintosh PowerPoint</Application>
  <PresentationFormat>On-screen Show (4:3)</PresentationFormat>
  <Paragraphs>238</Paragraphs>
  <Slides>25</Slides>
  <Notes>15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Connect young adults to a wide array of conservation opportunities</vt:lpstr>
      <vt:lpstr>Connect Next Generation programs to each other  </vt:lpstr>
      <vt:lpstr>PowerPoint Presentation</vt:lpstr>
      <vt:lpstr>Connect Next Gen programs to universities  </vt:lpstr>
      <vt:lpstr>Connect Next Gen programs to employers  </vt:lpstr>
      <vt:lpstr>Workforce Development</vt:lpstr>
      <vt:lpstr>PowerPoint Presentation</vt:lpstr>
      <vt:lpstr>PowerPoint Presentation</vt:lpstr>
      <vt:lpstr>PowerPoint Presentation</vt:lpstr>
      <vt:lpstr>PowerPoint Presentation</vt:lpstr>
      <vt:lpstr>PowerPoint Presentation</vt:lpstr>
      <vt:lpstr>Work Force Recommendations</vt:lpstr>
      <vt:lpstr>PowerPoint Presentation</vt:lpstr>
      <vt:lpstr>Lessons Learned:  Successes</vt:lpstr>
      <vt:lpstr>PowerPoint Presentation</vt:lpstr>
      <vt:lpstr>Discussion</vt:lpstr>
      <vt:lpstr> Chicago Wilderness Next Generation of Conservation Leaders Working Group   </vt:lpstr>
    </vt:vector>
  </TitlesOfParts>
  <Company>The Field Museum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Allison Paul</dc:creator>
  <cp:lastModifiedBy>Alison Paul</cp:lastModifiedBy>
  <cp:revision>87</cp:revision>
  <cp:lastPrinted>2014-10-21T16:04:14Z</cp:lastPrinted>
  <dcterms:created xsi:type="dcterms:W3CDTF">2014-01-07T17:38:51Z</dcterms:created>
  <dcterms:modified xsi:type="dcterms:W3CDTF">2014-10-21T16:12:18Z</dcterms:modified>
</cp:coreProperties>
</file>